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99" r:id="rId22"/>
    <p:sldId id="277" r:id="rId23"/>
    <p:sldId id="278" r:id="rId24"/>
    <p:sldId id="279" r:id="rId25"/>
    <p:sldId id="290" r:id="rId26"/>
    <p:sldId id="282" r:id="rId27"/>
    <p:sldId id="291" r:id="rId28"/>
    <p:sldId id="284" r:id="rId29"/>
    <p:sldId id="292" r:id="rId30"/>
    <p:sldId id="287" r:id="rId31"/>
    <p:sldId id="293" r:id="rId32"/>
    <p:sldId id="283" r:id="rId33"/>
    <p:sldId id="285" r:id="rId34"/>
    <p:sldId id="294" r:id="rId35"/>
    <p:sldId id="295" r:id="rId36"/>
    <p:sldId id="296" r:id="rId37"/>
    <p:sldId id="297" r:id="rId38"/>
    <p:sldId id="298" r:id="rId39"/>
    <p:sldId id="300" r:id="rId40"/>
    <p:sldId id="301" r:id="rId41"/>
    <p:sldId id="302" r:id="rId42"/>
    <p:sldId id="304" r:id="rId43"/>
    <p:sldId id="303" r:id="rId44"/>
    <p:sldId id="305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732E"/>
    <a:srgbClr val="A2D555"/>
    <a:srgbClr val="A71F23"/>
    <a:srgbClr val="4E9950"/>
    <a:srgbClr val="339966"/>
    <a:srgbClr val="BBE0E3"/>
    <a:srgbClr val="FF6600"/>
    <a:srgbClr val="FF99CC"/>
    <a:srgbClr val="008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491A1-ECFC-4122-B3EA-A8A2E61D8F31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92AE6-2332-4EEB-9261-43F14A0EB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16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67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40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13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6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44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49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85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381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81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76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49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35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69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72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054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628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12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534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18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744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73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0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521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826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513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158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089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480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459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148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889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1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31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58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42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43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62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92AE6-2332-4EEB-9261-43F14A0EB4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94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0DA5F-2D2F-47C3-94B1-FD3484308F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75215-9DFB-44BB-A20F-19B90E5A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74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0DA5F-2D2F-47C3-94B1-FD3484308F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75215-9DFB-44BB-A20F-19B90E5A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34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0DA5F-2D2F-47C3-94B1-FD3484308F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75215-9DFB-44BB-A20F-19B90E5A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770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0DA5F-2D2F-47C3-94B1-FD3484308F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75215-9DFB-44BB-A20F-19B90E5A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32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0DA5F-2D2F-47C3-94B1-FD3484308F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75215-9DFB-44BB-A20F-19B90E5A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24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0DA5F-2D2F-47C3-94B1-FD3484308F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75215-9DFB-44BB-A20F-19B90E5A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72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0DA5F-2D2F-47C3-94B1-FD3484308F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75215-9DFB-44BB-A20F-19B90E5A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66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0DA5F-2D2F-47C3-94B1-FD3484308F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75215-9DFB-44BB-A20F-19B90E5A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38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0DA5F-2D2F-47C3-94B1-FD3484308F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75215-9DFB-44BB-A20F-19B90E5A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64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0DA5F-2D2F-47C3-94B1-FD3484308F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75215-9DFB-44BB-A20F-19B90E5A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0DA5F-2D2F-47C3-94B1-FD3484308F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75215-9DFB-44BB-A20F-19B90E5A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12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0DA5F-2D2F-47C3-94B1-FD3484308F89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75215-9DFB-44BB-A20F-19B90E5A4E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0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7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jp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229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-1193800"/>
            <a:ext cx="9144000" cy="2387600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Precise is Nice: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59719"/>
            <a:ext cx="12192000" cy="165576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Specific, accurate, exact, on-point, and direct targeting for the treatment of PTSD 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(and Alzheimer’s Disease)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 rot="5400000">
            <a:off x="5193111" y="3264136"/>
            <a:ext cx="1519234" cy="494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 rot="5400000">
            <a:off x="3497661" y="4407136"/>
            <a:ext cx="1519234" cy="494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Jazmine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 rot="5400000">
            <a:off x="6050361" y="4315696"/>
            <a:ext cx="1519234" cy="494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Yaeger</a:t>
            </a:r>
          </a:p>
        </p:txBody>
      </p:sp>
    </p:spTree>
    <p:extLst>
      <p:ext uri="{BB962C8B-B14F-4D97-AF65-F5344CB8AC3E}">
        <p14:creationId xmlns:p14="http://schemas.microsoft.com/office/powerpoint/2010/main" val="242506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Example (#1)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Orexins at Work in the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-91364" y="6636929"/>
            <a:ext cx="8378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Dustrude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al. 2018.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Frontiers in Neuroscience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75"/>
          <a:stretch/>
        </p:blipFill>
        <p:spPr>
          <a:xfrm>
            <a:off x="84295" y="2015905"/>
            <a:ext cx="8381658" cy="4197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 t="33818" r="53493" b="43869"/>
          <a:stretch/>
        </p:blipFill>
        <p:spPr>
          <a:xfrm>
            <a:off x="8581926" y="2202520"/>
            <a:ext cx="1719070" cy="138199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9" t="33480" r="3688" b="44207"/>
          <a:stretch/>
        </p:blipFill>
        <p:spPr>
          <a:xfrm>
            <a:off x="10375641" y="2202520"/>
            <a:ext cx="1717132" cy="138043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" t="55813" r="53952" b="26418"/>
          <a:stretch/>
        </p:blipFill>
        <p:spPr>
          <a:xfrm>
            <a:off x="8581926" y="4087238"/>
            <a:ext cx="1719070" cy="110058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4" t="55813" r="1713" b="26418"/>
          <a:stretch/>
        </p:blipFill>
        <p:spPr>
          <a:xfrm>
            <a:off x="10375641" y="4087237"/>
            <a:ext cx="1719070" cy="11005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98776" y="2015905"/>
            <a:ext cx="4267177" cy="3563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0300996" y="2202520"/>
            <a:ext cx="1891004" cy="2985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1138507" y="6151314"/>
            <a:ext cx="8720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26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Orx</a:t>
            </a:r>
            <a:r>
              <a:rPr lang="en-US" sz="3200" baseline="-25000" dirty="0">
                <a:solidFill>
                  <a:srgbClr val="F26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F26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Antagonist     </a:t>
            </a:r>
            <a:r>
              <a:rPr lang="en-US" sz="3200" dirty="0">
                <a:solidFill>
                  <a:srgbClr val="E72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Orx</a:t>
            </a:r>
            <a:r>
              <a:rPr lang="en-US" sz="3200" baseline="-25000" dirty="0">
                <a:solidFill>
                  <a:srgbClr val="E72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solidFill>
                  <a:srgbClr val="E72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Antagonist</a:t>
            </a:r>
          </a:p>
        </p:txBody>
      </p:sp>
      <p:sp>
        <p:nvSpPr>
          <p:cNvPr id="9" name="Up Arrow 8"/>
          <p:cNvSpPr/>
          <p:nvPr/>
        </p:nvSpPr>
        <p:spPr>
          <a:xfrm>
            <a:off x="3965087" y="6082522"/>
            <a:ext cx="382977" cy="260126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Up Arrow 56"/>
          <p:cNvSpPr/>
          <p:nvPr/>
        </p:nvSpPr>
        <p:spPr>
          <a:xfrm>
            <a:off x="6791667" y="6061692"/>
            <a:ext cx="382977" cy="260126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0" y="2139404"/>
            <a:ext cx="12191999" cy="378565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Looks like Orx</a:t>
            </a:r>
            <a:r>
              <a:rPr lang="en-US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point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action in the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was further validated using DREADDs</a:t>
            </a: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sp>
        <p:nvSpPr>
          <p:cNvPr id="59" name="Up Arrow 58"/>
          <p:cNvSpPr/>
          <p:nvPr/>
        </p:nvSpPr>
        <p:spPr>
          <a:xfrm rot="2900563">
            <a:off x="7289577" y="2979268"/>
            <a:ext cx="765954" cy="2916407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7" t="73470"/>
          <a:stretch/>
        </p:blipFill>
        <p:spPr>
          <a:xfrm>
            <a:off x="416745" y="3447679"/>
            <a:ext cx="5306292" cy="230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9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4" grpId="0" animBg="1"/>
      <p:bldP spid="56" grpId="0" build="allAtOnce"/>
      <p:bldP spid="9" grpId="0" animBg="1"/>
      <p:bldP spid="9" grpId="1" animBg="1"/>
      <p:bldP spid="57" grpId="0" animBg="1"/>
      <p:bldP spid="57" grpId="1" animBg="1"/>
      <p:bldP spid="58" grpId="0" uiExpand="1" build="allAtOnce" animBg="1"/>
      <p:bldP spid="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Example (#1)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are Cool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-91364" y="6636929"/>
            <a:ext cx="8378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Addgene.com.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22" y="1957351"/>
            <a:ext cx="10325878" cy="46459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18930" y="2198262"/>
            <a:ext cx="23936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esigner</a:t>
            </a:r>
          </a:p>
          <a:p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eceptor(s)</a:t>
            </a:r>
          </a:p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xclusively</a:t>
            </a:r>
          </a:p>
          <a:p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ctivated by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esigner</a:t>
            </a:r>
          </a:p>
          <a:p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5BF1826-0170-45DB-9C5A-B078DAB85136}"/>
              </a:ext>
            </a:extLst>
          </p:cNvPr>
          <p:cNvSpPr txBox="1"/>
          <p:nvPr/>
        </p:nvSpPr>
        <p:spPr>
          <a:xfrm>
            <a:off x="3622904" y="2207414"/>
            <a:ext cx="4946189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AAV1</a:t>
            </a:r>
            <a:r>
              <a:rPr lang="en-US" sz="2800" dirty="0"/>
              <a:t>-</a:t>
            </a:r>
            <a:r>
              <a:rPr lang="en-US" sz="2800" dirty="0">
                <a:solidFill>
                  <a:srgbClr val="7030A0"/>
                </a:solidFill>
              </a:rPr>
              <a:t>Hcrt</a:t>
            </a:r>
            <a:r>
              <a:rPr lang="el-GR" sz="2800" dirty="0"/>
              <a:t>-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hM3Dq</a:t>
            </a:r>
            <a:r>
              <a:rPr lang="en-US" sz="2800" dirty="0"/>
              <a:t>-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mCitrine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6A0176B-79EF-47F0-8647-ED4796170266}"/>
              </a:ext>
            </a:extLst>
          </p:cNvPr>
          <p:cNvSpPr txBox="1"/>
          <p:nvPr/>
        </p:nvSpPr>
        <p:spPr>
          <a:xfrm>
            <a:off x="3041779" y="3831626"/>
            <a:ext cx="6108441" cy="181588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Adeno-Associated Virus (Serotype 1)</a:t>
            </a:r>
          </a:p>
          <a:p>
            <a:pPr algn="ctr"/>
            <a:r>
              <a:rPr lang="en-US" sz="2800" dirty="0" err="1">
                <a:solidFill>
                  <a:srgbClr val="7030A0"/>
                </a:solidFill>
              </a:rPr>
              <a:t>Prepro</a:t>
            </a:r>
            <a:r>
              <a:rPr lang="en-US" sz="2800" dirty="0">
                <a:solidFill>
                  <a:srgbClr val="7030A0"/>
                </a:solidFill>
              </a:rPr>
              <a:t>-Orexin Promoter</a:t>
            </a:r>
            <a:endParaRPr lang="en-US" sz="2000" dirty="0">
              <a:solidFill>
                <a:srgbClr val="7030A0"/>
              </a:solidFill>
            </a:endParaRPr>
          </a:p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DREADD Gene</a:t>
            </a:r>
          </a:p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Fluorescent Protein Reporter</a:t>
            </a:r>
          </a:p>
        </p:txBody>
      </p:sp>
    </p:spTree>
    <p:extLst>
      <p:ext uri="{BB962C8B-B14F-4D97-AF65-F5344CB8AC3E}">
        <p14:creationId xmlns:p14="http://schemas.microsoft.com/office/powerpoint/2010/main" val="15165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9" grpId="0" uiExpand="1" build="allAtOnce"/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Example (#1)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Further Validation with 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598890"/>
            <a:ext cx="8378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Dustrude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al. 2018.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Frontiers in Neuroscience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2" r="33452" b="61445"/>
          <a:stretch/>
        </p:blipFill>
        <p:spPr>
          <a:xfrm>
            <a:off x="130629" y="3632662"/>
            <a:ext cx="7694955" cy="25314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00" r="68160" b="6128"/>
          <a:stretch/>
        </p:blipFill>
        <p:spPr>
          <a:xfrm>
            <a:off x="7896078" y="2278246"/>
            <a:ext cx="4183956" cy="39494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4" t="5503" r="20" b="62942"/>
          <a:stretch/>
        </p:blipFill>
        <p:spPr>
          <a:xfrm>
            <a:off x="130629" y="1923730"/>
            <a:ext cx="2931367" cy="17307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2139404"/>
            <a:ext cx="12191999" cy="132343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Yep...Looks like Orx</a:t>
            </a:r>
            <a:r>
              <a:rPr lang="en-US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point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action in the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does Orx</a:t>
            </a:r>
            <a:r>
              <a:rPr lang="en-US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work?</a:t>
            </a:r>
          </a:p>
        </p:txBody>
      </p:sp>
    </p:spTree>
    <p:extLst>
      <p:ext uri="{BB962C8B-B14F-4D97-AF65-F5344CB8AC3E}">
        <p14:creationId xmlns:p14="http://schemas.microsoft.com/office/powerpoint/2010/main" val="422550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Example (#1)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Orx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Acting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Presynaptically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598890"/>
            <a:ext cx="8378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Dustrude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al. 2018.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Frontiers in Neuroscience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67017" r="70946"/>
          <a:stretch/>
        </p:blipFill>
        <p:spPr>
          <a:xfrm>
            <a:off x="298580" y="2343502"/>
            <a:ext cx="4393163" cy="33668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70367" y="-247781"/>
            <a:ext cx="279919" cy="223531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8889920" y="1804368"/>
            <a:ext cx="2850501" cy="888665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9099883">
            <a:off x="11535609" y="5361271"/>
            <a:ext cx="354164" cy="223531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9769">
            <a:off x="9101193" y="1608061"/>
            <a:ext cx="1396246" cy="87705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8621486" y="3656730"/>
            <a:ext cx="3547009" cy="3201269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3" t="79067" r="52849" b="7970"/>
          <a:stretch/>
        </p:blipFill>
        <p:spPr>
          <a:xfrm>
            <a:off x="4910812" y="2343502"/>
            <a:ext cx="2307131" cy="13232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5" t="79067" r="30996" b="11592"/>
          <a:stretch/>
        </p:blipFill>
        <p:spPr>
          <a:xfrm>
            <a:off x="4894839" y="4303835"/>
            <a:ext cx="3024875" cy="9535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110233" y="3272434"/>
            <a:ext cx="558082" cy="8961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10959" y="5233348"/>
            <a:ext cx="3348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26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Orx</a:t>
            </a:r>
            <a:r>
              <a:rPr lang="en-US" sz="3200" baseline="-25000" dirty="0">
                <a:solidFill>
                  <a:srgbClr val="F26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rgbClr val="F26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Antagonist</a:t>
            </a:r>
            <a:endParaRPr lang="en-US" sz="3200" dirty="0">
              <a:solidFill>
                <a:srgbClr val="E724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85138" y="3599435"/>
            <a:ext cx="3599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E72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Orx</a:t>
            </a:r>
            <a:r>
              <a:rPr lang="en-US" sz="3200" baseline="-25000" dirty="0">
                <a:solidFill>
                  <a:srgbClr val="E72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solidFill>
                  <a:srgbClr val="E724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Antagonist</a:t>
            </a:r>
          </a:p>
        </p:txBody>
      </p:sp>
      <p:sp>
        <p:nvSpPr>
          <p:cNvPr id="19" name="Up Arrow 18"/>
          <p:cNvSpPr/>
          <p:nvPr/>
        </p:nvSpPr>
        <p:spPr>
          <a:xfrm>
            <a:off x="5872888" y="3599435"/>
            <a:ext cx="382977" cy="1982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/>
          <p:cNvSpPr/>
          <p:nvPr/>
        </p:nvSpPr>
        <p:spPr>
          <a:xfrm>
            <a:off x="6474333" y="4964977"/>
            <a:ext cx="382977" cy="46593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52D78B-725F-4A10-A866-43A3F434AAF9}"/>
              </a:ext>
            </a:extLst>
          </p:cNvPr>
          <p:cNvSpPr txBox="1"/>
          <p:nvPr/>
        </p:nvSpPr>
        <p:spPr>
          <a:xfrm>
            <a:off x="8556170" y="4034588"/>
            <a:ext cx="3699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Glutamate (AMPA, NMDA) Receptors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452D78B-725F-4A10-A866-43A3F434AAF9}"/>
              </a:ext>
            </a:extLst>
          </p:cNvPr>
          <p:cNvSpPr txBox="1"/>
          <p:nvPr/>
        </p:nvSpPr>
        <p:spPr>
          <a:xfrm>
            <a:off x="8600552" y="4981334"/>
            <a:ext cx="369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Neuron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452D78B-725F-4A10-A866-43A3F434AAF9}"/>
              </a:ext>
            </a:extLst>
          </p:cNvPr>
          <p:cNvSpPr txBox="1"/>
          <p:nvPr/>
        </p:nvSpPr>
        <p:spPr>
          <a:xfrm>
            <a:off x="8582133" y="1422657"/>
            <a:ext cx="178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Receptor</a:t>
            </a:r>
          </a:p>
        </p:txBody>
      </p:sp>
      <p:sp>
        <p:nvSpPr>
          <p:cNvPr id="24" name="Oval 23"/>
          <p:cNvSpPr/>
          <p:nvPr/>
        </p:nvSpPr>
        <p:spPr>
          <a:xfrm>
            <a:off x="10626905" y="2452942"/>
            <a:ext cx="302352" cy="2400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0271112" y="2452942"/>
            <a:ext cx="302352" cy="2400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xagon 25"/>
          <p:cNvSpPr/>
          <p:nvPr/>
        </p:nvSpPr>
        <p:spPr>
          <a:xfrm>
            <a:off x="10371273" y="2518299"/>
            <a:ext cx="53441" cy="45719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/>
          <p:cNvSpPr/>
          <p:nvPr/>
        </p:nvSpPr>
        <p:spPr>
          <a:xfrm>
            <a:off x="10484117" y="2564018"/>
            <a:ext cx="53441" cy="45719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xagon 27"/>
          <p:cNvSpPr/>
          <p:nvPr/>
        </p:nvSpPr>
        <p:spPr>
          <a:xfrm>
            <a:off x="10352463" y="2618532"/>
            <a:ext cx="53441" cy="45719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xagon 28"/>
          <p:cNvSpPr/>
          <p:nvPr/>
        </p:nvSpPr>
        <p:spPr>
          <a:xfrm>
            <a:off x="10675924" y="2531923"/>
            <a:ext cx="53441" cy="45719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xagon 29"/>
          <p:cNvSpPr/>
          <p:nvPr/>
        </p:nvSpPr>
        <p:spPr>
          <a:xfrm>
            <a:off x="10821657" y="2518298"/>
            <a:ext cx="53441" cy="45719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/>
          <p:cNvSpPr/>
          <p:nvPr/>
        </p:nvSpPr>
        <p:spPr>
          <a:xfrm>
            <a:off x="10745812" y="2618531"/>
            <a:ext cx="53441" cy="45719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9807594" y="2452942"/>
            <a:ext cx="302352" cy="2400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xagon 32"/>
          <p:cNvSpPr/>
          <p:nvPr/>
        </p:nvSpPr>
        <p:spPr>
          <a:xfrm>
            <a:off x="9856613" y="2531923"/>
            <a:ext cx="53441" cy="45719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exagon 33"/>
          <p:cNvSpPr/>
          <p:nvPr/>
        </p:nvSpPr>
        <p:spPr>
          <a:xfrm>
            <a:off x="10002346" y="2518298"/>
            <a:ext cx="53441" cy="45719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exagon 34"/>
          <p:cNvSpPr/>
          <p:nvPr/>
        </p:nvSpPr>
        <p:spPr>
          <a:xfrm>
            <a:off x="9926501" y="2618531"/>
            <a:ext cx="53441" cy="45719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0994005" y="2452942"/>
            <a:ext cx="302352" cy="2400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exagon 36"/>
          <p:cNvSpPr/>
          <p:nvPr/>
        </p:nvSpPr>
        <p:spPr>
          <a:xfrm>
            <a:off x="11094166" y="2518299"/>
            <a:ext cx="53441" cy="45719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Hexagon 37"/>
          <p:cNvSpPr/>
          <p:nvPr/>
        </p:nvSpPr>
        <p:spPr>
          <a:xfrm>
            <a:off x="11207010" y="2564018"/>
            <a:ext cx="53441" cy="45719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Hexagon 38"/>
          <p:cNvSpPr/>
          <p:nvPr/>
        </p:nvSpPr>
        <p:spPr>
          <a:xfrm>
            <a:off x="11075356" y="2618532"/>
            <a:ext cx="53441" cy="45719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9311004" y="2449601"/>
            <a:ext cx="302352" cy="2400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Hexagon 40"/>
          <p:cNvSpPr/>
          <p:nvPr/>
        </p:nvSpPr>
        <p:spPr>
          <a:xfrm>
            <a:off x="9411165" y="2514958"/>
            <a:ext cx="53441" cy="45719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Hexagon 41"/>
          <p:cNvSpPr/>
          <p:nvPr/>
        </p:nvSpPr>
        <p:spPr>
          <a:xfrm>
            <a:off x="9524009" y="2560677"/>
            <a:ext cx="53441" cy="45719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Hexagon 42"/>
          <p:cNvSpPr/>
          <p:nvPr/>
        </p:nvSpPr>
        <p:spPr>
          <a:xfrm>
            <a:off x="9392355" y="2615191"/>
            <a:ext cx="53441" cy="45719"/>
          </a:xfrm>
          <a:prstGeom prst="hexag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Extract 43"/>
          <p:cNvSpPr/>
          <p:nvPr/>
        </p:nvSpPr>
        <p:spPr>
          <a:xfrm>
            <a:off x="7888840" y="2704497"/>
            <a:ext cx="420659" cy="300608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452D78B-725F-4A10-A866-43A3F434AAF9}"/>
              </a:ext>
            </a:extLst>
          </p:cNvPr>
          <p:cNvSpPr txBox="1"/>
          <p:nvPr/>
        </p:nvSpPr>
        <p:spPr>
          <a:xfrm>
            <a:off x="7648745" y="2929415"/>
            <a:ext cx="90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Orx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Lightning Bolt 45"/>
          <p:cNvSpPr/>
          <p:nvPr/>
        </p:nvSpPr>
        <p:spPr>
          <a:xfrm rot="4062551">
            <a:off x="10622588" y="533400"/>
            <a:ext cx="371417" cy="752590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ightning Bolt 46"/>
          <p:cNvSpPr/>
          <p:nvPr/>
        </p:nvSpPr>
        <p:spPr>
          <a:xfrm rot="4062551">
            <a:off x="10604179" y="88250"/>
            <a:ext cx="371417" cy="752590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-12574" y="2805908"/>
            <a:ext cx="12191999" cy="707886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Neat...But what does all of this have to do with PTSD?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E6E6189-E32F-467E-B0B5-9B9DCD765F83}"/>
              </a:ext>
            </a:extLst>
          </p:cNvPr>
          <p:cNvSpPr txBox="1"/>
          <p:nvPr/>
        </p:nvSpPr>
        <p:spPr>
          <a:xfrm>
            <a:off x="7642776" y="-64041"/>
            <a:ext cx="26200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BLA Projection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Neuron?</a:t>
            </a:r>
          </a:p>
        </p:txBody>
      </p:sp>
    </p:spTree>
    <p:extLst>
      <p:ext uri="{BB962C8B-B14F-4D97-AF65-F5344CB8AC3E}">
        <p14:creationId xmlns:p14="http://schemas.microsoft.com/office/powerpoint/2010/main" val="221740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0.00091 0.1314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574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0.04791 0.1224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6111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00429 0.1338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69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0.01498 0.12732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6366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-0.02369 0.1365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6829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2005 0.1368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" y="6829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04765 0.1229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3" y="6134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00299 0.13542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759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00247 0.13958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-2.70833E-6 -0.06782 C -2.70833E-6 -0.09838 0.02969 -0.13564 0.05391 -0.13564 L 0.10782 -0.13564 " pathEditMode="relative" rAng="0" ptsTypes="AAAA">
                                      <p:cBhvr>
                                        <p:cTn id="17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-6782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0.04466 0.1375 " pathEditMode="relative" rAng="0" ptsTypes="AA">
                                      <p:cBhvr>
                                        <p:cTn id="2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6875"/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0.00403 0.12431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6204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0151 0.13797 " pathEditMode="relative" rAng="0" ptsTypes="AA">
                                      <p:cBhvr>
                                        <p:cTn id="26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6898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-0.01706 0.12732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6366"/>
                                    </p:animMotion>
                                  </p:childTnLst>
                                </p:cTn>
                              </p:par>
                              <p:par>
                                <p:cTn id="265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-0.02942 0.13889 " pathEditMode="relative" rAng="0" ptsTypes="AA">
                                      <p:cBhvr>
                                        <p:cTn id="26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6944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00221 0.13334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6667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00703 0.13149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6574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05442 0.13056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6528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05221 0.14352 " pathEditMode="relative" rAng="0" ptsTypes="AA">
                                      <p:cBhvr>
                                        <p:cTn id="27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7176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06171 0.12732 " pathEditMode="relative" rAng="0" ptsTypes="AA">
                                      <p:cBhvr>
                                        <p:cTn id="27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" y="6366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4883 0.13495 " pathEditMode="relative" rAng="0" ptsTypes="AA">
                                      <p:cBhvr>
                                        <p:cTn id="27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6736"/>
                                    </p:animMotion>
                                  </p:childTnLst>
                                </p:cTn>
                              </p:par>
                              <p:par>
                                <p:cTn id="27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08933 0.13171 " pathEditMode="relative" rAng="0" ptsTypes="AA">
                                      <p:cBhvr>
                                        <p:cTn id="2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6574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-0.0806 0.13264 " pathEditMode="relative" rAng="0" ptsTypes="AA">
                                      <p:cBhvr>
                                        <p:cTn id="28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6620"/>
                                    </p:animMotion>
                                  </p:childTnLst>
                                </p:cTn>
                              </p:par>
                              <p:par>
                                <p:cTn id="28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03854 0.1338 " pathEditMode="relative" rAng="0" ptsTypes="AA">
                                      <p:cBhvr>
                                        <p:cTn id="28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6690"/>
                                    </p:animMotion>
                                  </p:childTnLst>
                                </p:cTn>
                              </p:par>
                              <p:par>
                                <p:cTn id="28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3933 0.12431 " pathEditMode="relative" rAng="0" ptsTypes="AA">
                                      <p:cBhvr>
                                        <p:cTn id="28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8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  <p:bldP spid="6" grpId="1" animBg="1"/>
      <p:bldP spid="8" grpId="0" animBg="1"/>
      <p:bldP spid="8" grpId="1" animBg="1"/>
      <p:bldP spid="13" grpId="0" animBg="1"/>
      <p:bldP spid="13" grpId="1" animBg="1"/>
      <p:bldP spid="9" grpId="0" animBg="1"/>
      <p:bldP spid="9" grpId="1" animBg="1"/>
      <p:bldP spid="17" grpId="0" build="allAtOnce"/>
      <p:bldP spid="18" grpId="0" build="allAtOnce"/>
      <p:bldP spid="19" grpId="0" animBg="1"/>
      <p:bldP spid="19" grpId="1" animBg="1"/>
      <p:bldP spid="20" grpId="0" animBg="1"/>
      <p:bldP spid="20" grpId="1" animBg="1"/>
      <p:bldP spid="21" grpId="0"/>
      <p:bldP spid="21" grpId="1"/>
      <p:bldP spid="22" grpId="0"/>
      <p:bldP spid="22" grpId="1"/>
      <p:bldP spid="23" grpId="0"/>
      <p:bldP spid="23" grpId="1"/>
      <p:bldP spid="24" grpId="0" animBg="1"/>
      <p:bldP spid="24" grpId="1" animBg="1"/>
      <p:bldP spid="24" grpId="2" animBg="1"/>
      <p:bldP spid="24" grpId="3" animBg="1"/>
      <p:bldP spid="24" grpId="4" animBg="1"/>
      <p:bldP spid="25" grpId="0" animBg="1"/>
      <p:bldP spid="25" grpId="1" animBg="1"/>
      <p:bldP spid="25" grpId="2" animBg="1"/>
      <p:bldP spid="25" grpId="3" animBg="1"/>
      <p:bldP spid="25" grpId="4" animBg="1"/>
      <p:bldP spid="26" grpId="0" animBg="1"/>
      <p:bldP spid="26" grpId="1" animBg="1"/>
      <p:bldP spid="26" grpId="2" animBg="1"/>
      <p:bldP spid="26" grpId="3" animBg="1"/>
      <p:bldP spid="26" grpId="4" animBg="1"/>
      <p:bldP spid="26" grpId="5" animBg="1"/>
      <p:bldP spid="26" grpId="6" animBg="1"/>
      <p:bldP spid="27" grpId="0" animBg="1"/>
      <p:bldP spid="27" grpId="1" animBg="1"/>
      <p:bldP spid="27" grpId="2" animBg="1"/>
      <p:bldP spid="27" grpId="3" animBg="1"/>
      <p:bldP spid="27" grpId="4" animBg="1"/>
      <p:bldP spid="27" grpId="5" animBg="1"/>
      <p:bldP spid="27" grpId="6" animBg="1"/>
      <p:bldP spid="28" grpId="0" animBg="1"/>
      <p:bldP spid="28" grpId="1" animBg="1"/>
      <p:bldP spid="28" grpId="2" animBg="1"/>
      <p:bldP spid="28" grpId="3" animBg="1"/>
      <p:bldP spid="28" grpId="4" animBg="1"/>
      <p:bldP spid="28" grpId="5" animBg="1"/>
      <p:bldP spid="28" grpId="6" animBg="1"/>
      <p:bldP spid="29" grpId="0" animBg="1"/>
      <p:bldP spid="29" grpId="1" animBg="1"/>
      <p:bldP spid="29" grpId="2" animBg="1"/>
      <p:bldP spid="29" grpId="3" animBg="1"/>
      <p:bldP spid="29" grpId="4" animBg="1"/>
      <p:bldP spid="29" grpId="5" animBg="1"/>
      <p:bldP spid="29" grpId="6" animBg="1"/>
      <p:bldP spid="30" grpId="0" animBg="1"/>
      <p:bldP spid="30" grpId="1" animBg="1"/>
      <p:bldP spid="30" grpId="2" animBg="1"/>
      <p:bldP spid="30" grpId="3" animBg="1"/>
      <p:bldP spid="30" grpId="4" animBg="1"/>
      <p:bldP spid="30" grpId="5" animBg="1"/>
      <p:bldP spid="30" grpId="6" animBg="1"/>
      <p:bldP spid="31" grpId="0" animBg="1"/>
      <p:bldP spid="31" grpId="1" animBg="1"/>
      <p:bldP spid="31" grpId="2" animBg="1"/>
      <p:bldP spid="31" grpId="3" animBg="1"/>
      <p:bldP spid="31" grpId="4" animBg="1"/>
      <p:bldP spid="31" grpId="5" animBg="1"/>
      <p:bldP spid="31" grpId="6" animBg="1"/>
      <p:bldP spid="32" grpId="0" animBg="1"/>
      <p:bldP spid="32" grpId="1" animBg="1"/>
      <p:bldP spid="32" grpId="2" animBg="1"/>
      <p:bldP spid="32" grpId="3" animBg="1"/>
      <p:bldP spid="32" grpId="4" animBg="1"/>
      <p:bldP spid="33" grpId="0" animBg="1"/>
      <p:bldP spid="33" grpId="1" animBg="1"/>
      <p:bldP spid="33" grpId="2" animBg="1"/>
      <p:bldP spid="33" grpId="3" animBg="1"/>
      <p:bldP spid="33" grpId="4" animBg="1"/>
      <p:bldP spid="33" grpId="5" animBg="1"/>
      <p:bldP spid="33" grpId="6" animBg="1"/>
      <p:bldP spid="34" grpId="0" animBg="1"/>
      <p:bldP spid="34" grpId="1" animBg="1"/>
      <p:bldP spid="34" grpId="2" animBg="1"/>
      <p:bldP spid="34" grpId="3" animBg="1"/>
      <p:bldP spid="34" grpId="4" animBg="1"/>
      <p:bldP spid="34" grpId="5" animBg="1"/>
      <p:bldP spid="34" grpId="6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7" grpId="3" animBg="1"/>
      <p:bldP spid="38" grpId="0" animBg="1"/>
      <p:bldP spid="38" grpId="1" animBg="1"/>
      <p:bldP spid="38" grpId="2" animBg="1"/>
      <p:bldP spid="38" grpId="3" animBg="1"/>
      <p:bldP spid="39" grpId="0" animBg="1"/>
      <p:bldP spid="39" grpId="1" animBg="1"/>
      <p:bldP spid="39" grpId="2" animBg="1"/>
      <p:bldP spid="39" grpId="3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1" grpId="3" animBg="1"/>
      <p:bldP spid="42" grpId="0" animBg="1"/>
      <p:bldP spid="42" grpId="1" animBg="1"/>
      <p:bldP spid="42" grpId="2" animBg="1"/>
      <p:bldP spid="42" grpId="3" animBg="1"/>
      <p:bldP spid="43" grpId="0" animBg="1"/>
      <p:bldP spid="43" grpId="1" animBg="1"/>
      <p:bldP spid="43" grpId="2" animBg="1"/>
      <p:bldP spid="43" grpId="3" animBg="1"/>
      <p:bldP spid="44" grpId="0" animBg="1"/>
      <p:bldP spid="44" grpId="1" animBg="1"/>
      <p:bldP spid="44" grpId="2" animBg="1"/>
      <p:bldP spid="45" grpId="0"/>
      <p:bldP spid="45" grpId="1"/>
      <p:bldP spid="45" grpId="2"/>
      <p:bldP spid="46" grpId="0" animBg="1"/>
      <p:bldP spid="46" grpId="1" animBg="1"/>
      <p:bldP spid="47" grpId="0" animBg="1"/>
      <p:bldP spid="47" grpId="1" animBg="1"/>
      <p:bldP spid="48" grpId="0" uiExpand="1" build="allAtOnce" animBg="1"/>
      <p:bldP spid="49" grpId="0"/>
      <p:bldP spid="4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52168" y="3063085"/>
            <a:ext cx="6061301" cy="34158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Example (#1)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Orx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Inhibition Reduces Cued Fear Response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598890"/>
            <a:ext cx="8378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Dustrude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al. 2018.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Frontiers in Neuroscience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66"/>
          <a:stretch/>
        </p:blipFill>
        <p:spPr>
          <a:xfrm>
            <a:off x="6772276" y="1991634"/>
            <a:ext cx="4933950" cy="414386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324523">
            <a:off x="356675" y="1486959"/>
            <a:ext cx="1731330" cy="1731330"/>
          </a:xfrm>
          <a:prstGeom prst="rect">
            <a:avLst/>
          </a:prstGeom>
        </p:spPr>
      </p:pic>
      <p:sp>
        <p:nvSpPr>
          <p:cNvPr id="53" name="Lightning Bolt 52"/>
          <p:cNvSpPr/>
          <p:nvPr/>
        </p:nvSpPr>
        <p:spPr>
          <a:xfrm rot="17485380">
            <a:off x="1883201" y="4998533"/>
            <a:ext cx="1576423" cy="1269515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 descr="Image result for transparent background tear dro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80756" y="3618025"/>
            <a:ext cx="169051" cy="238125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9072200" y="2247900"/>
            <a:ext cx="2586400" cy="2914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688375" y="4771005"/>
            <a:ext cx="2970099" cy="1364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90" t="-460" r="201" b="460"/>
          <a:stretch/>
        </p:blipFill>
        <p:spPr>
          <a:xfrm>
            <a:off x="6819900" y="1991634"/>
            <a:ext cx="4886326" cy="414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7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0" presetClass="path" presetSubtype="0" repeatCount="indefinite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2.59259E-6 L 8.33333E-7 0.5333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1" grpId="0" animBg="1"/>
      <p:bldP spid="11" grpId="1" animBg="1"/>
      <p:bldP spid="56" grpId="0" animBg="1"/>
      <p:bldP spid="5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Example (#1)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7205" y="845756"/>
            <a:ext cx="9191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abundant in the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influences presynaptic glutamate release in the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Orx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inhibition can reduce fear response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2A45C67-635E-4B6C-91E5-71B8776C0BC4}"/>
              </a:ext>
            </a:extLst>
          </p:cNvPr>
          <p:cNvSpPr/>
          <p:nvPr/>
        </p:nvSpPr>
        <p:spPr>
          <a:xfrm>
            <a:off x="808949" y="1993001"/>
            <a:ext cx="10515600" cy="4988824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32553" y="2074483"/>
            <a:ext cx="9219989" cy="4753414"/>
            <a:chOff x="-217708" y="1274763"/>
            <a:chExt cx="9219989" cy="4753414"/>
          </a:xfrm>
          <a:noFill/>
        </p:grpSpPr>
        <p:sp>
          <p:nvSpPr>
            <p:cNvPr id="15" name="TextBox 12"/>
            <p:cNvSpPr txBox="1">
              <a:spLocks noChangeArrowheads="1"/>
            </p:cNvSpPr>
            <p:nvPr/>
          </p:nvSpPr>
          <p:spPr bwMode="auto">
            <a:xfrm>
              <a:off x="139980" y="3166767"/>
              <a:ext cx="604870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 err="1">
                  <a:solidFill>
                    <a:srgbClr val="FF0000"/>
                  </a:solidFill>
                </a:rPr>
                <a:t>lpITC</a:t>
              </a:r>
              <a:endParaRPr lang="en-US" alt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06"/>
            <p:cNvSpPr txBox="1">
              <a:spLocks noChangeArrowheads="1"/>
            </p:cNvSpPr>
            <p:nvPr/>
          </p:nvSpPr>
          <p:spPr bwMode="auto">
            <a:xfrm>
              <a:off x="1946370" y="3019118"/>
              <a:ext cx="720763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</a:rPr>
                <a:t>mpITC</a:t>
              </a: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-217708" y="3045666"/>
              <a:ext cx="1249363" cy="2681288"/>
            </a:xfrm>
            <a:prstGeom prst="ellipse">
              <a:avLst/>
            </a:prstGeom>
            <a:grp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 bwMode="auto">
            <a:xfrm rot="20337179">
              <a:off x="1968850" y="2903035"/>
              <a:ext cx="1096268" cy="2217738"/>
            </a:xfrm>
            <a:prstGeom prst="ellipse">
              <a:avLst/>
            </a:prstGeom>
            <a:grp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19" name="Group 6"/>
            <p:cNvGrpSpPr>
              <a:grpSpLocks/>
            </p:cNvGrpSpPr>
            <p:nvPr/>
          </p:nvGrpSpPr>
          <p:grpSpPr bwMode="auto">
            <a:xfrm>
              <a:off x="2674938" y="2368550"/>
              <a:ext cx="2125662" cy="2145910"/>
              <a:chOff x="2819117" y="1067337"/>
              <a:chExt cx="3133778" cy="3163200"/>
            </a:xfrm>
            <a:grpFill/>
          </p:grpSpPr>
          <p:sp>
            <p:nvSpPr>
              <p:cNvPr id="119" name="Oval 118"/>
              <p:cNvSpPr/>
              <p:nvPr/>
            </p:nvSpPr>
            <p:spPr>
              <a:xfrm>
                <a:off x="2819117" y="1067337"/>
                <a:ext cx="3124416" cy="312399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20" name="Oval 5"/>
              <p:cNvSpPr/>
              <p:nvPr/>
            </p:nvSpPr>
            <p:spPr>
              <a:xfrm>
                <a:off x="3825484" y="1275603"/>
                <a:ext cx="2127411" cy="2922746"/>
              </a:xfrm>
              <a:custGeom>
                <a:avLst/>
                <a:gdLst>
                  <a:gd name="connsiteX0" fmla="*/ 0 w 381000"/>
                  <a:gd name="connsiteY0" fmla="*/ 1485900 h 2971800"/>
                  <a:gd name="connsiteX1" fmla="*/ 190500 w 381000"/>
                  <a:gd name="connsiteY1" fmla="*/ 0 h 2971800"/>
                  <a:gd name="connsiteX2" fmla="*/ 381000 w 381000"/>
                  <a:gd name="connsiteY2" fmla="*/ 1485900 h 2971800"/>
                  <a:gd name="connsiteX3" fmla="*/ 190500 w 381000"/>
                  <a:gd name="connsiteY3" fmla="*/ 2971800 h 2971800"/>
                  <a:gd name="connsiteX4" fmla="*/ 0 w 381000"/>
                  <a:gd name="connsiteY4" fmla="*/ 1485900 h 2971800"/>
                  <a:gd name="connsiteX0" fmla="*/ 1049575 w 1430575"/>
                  <a:gd name="connsiteY0" fmla="*/ 1485900 h 2832100"/>
                  <a:gd name="connsiteX1" fmla="*/ 1240075 w 1430575"/>
                  <a:gd name="connsiteY1" fmla="*/ 0 h 2832100"/>
                  <a:gd name="connsiteX2" fmla="*/ 1430575 w 1430575"/>
                  <a:gd name="connsiteY2" fmla="*/ 1485900 h 2832100"/>
                  <a:gd name="connsiteX3" fmla="*/ 8175 w 1430575"/>
                  <a:gd name="connsiteY3" fmla="*/ 2832100 h 2832100"/>
                  <a:gd name="connsiteX4" fmla="*/ 1049575 w 1430575"/>
                  <a:gd name="connsiteY4" fmla="*/ 1485900 h 2832100"/>
                  <a:gd name="connsiteX0" fmla="*/ 1064404 w 2194704"/>
                  <a:gd name="connsiteY0" fmla="*/ 1486802 h 2835536"/>
                  <a:gd name="connsiteX1" fmla="*/ 1254904 w 2194704"/>
                  <a:gd name="connsiteY1" fmla="*/ 902 h 2835536"/>
                  <a:gd name="connsiteX2" fmla="*/ 2194704 w 2194704"/>
                  <a:gd name="connsiteY2" fmla="*/ 1702702 h 2835536"/>
                  <a:gd name="connsiteX3" fmla="*/ 23004 w 2194704"/>
                  <a:gd name="connsiteY3" fmla="*/ 2833002 h 2835536"/>
                  <a:gd name="connsiteX4" fmla="*/ 1064404 w 2194704"/>
                  <a:gd name="connsiteY4" fmla="*/ 1486802 h 2835536"/>
                  <a:gd name="connsiteX0" fmla="*/ 1064404 w 2217190"/>
                  <a:gd name="connsiteY0" fmla="*/ 1486802 h 2835536"/>
                  <a:gd name="connsiteX1" fmla="*/ 1254904 w 2217190"/>
                  <a:gd name="connsiteY1" fmla="*/ 902 h 2835536"/>
                  <a:gd name="connsiteX2" fmla="*/ 2194704 w 2217190"/>
                  <a:gd name="connsiteY2" fmla="*/ 1702702 h 2835536"/>
                  <a:gd name="connsiteX3" fmla="*/ 23004 w 2217190"/>
                  <a:gd name="connsiteY3" fmla="*/ 2833002 h 2835536"/>
                  <a:gd name="connsiteX4" fmla="*/ 1064404 w 2217190"/>
                  <a:gd name="connsiteY4" fmla="*/ 1486802 h 2835536"/>
                  <a:gd name="connsiteX0" fmla="*/ 1064404 w 2217190"/>
                  <a:gd name="connsiteY0" fmla="*/ 1486802 h 2961851"/>
                  <a:gd name="connsiteX1" fmla="*/ 1254904 w 2217190"/>
                  <a:gd name="connsiteY1" fmla="*/ 902 h 2961851"/>
                  <a:gd name="connsiteX2" fmla="*/ 2194704 w 2217190"/>
                  <a:gd name="connsiteY2" fmla="*/ 1702702 h 2961851"/>
                  <a:gd name="connsiteX3" fmla="*/ 23004 w 2217190"/>
                  <a:gd name="connsiteY3" fmla="*/ 2833002 h 2961851"/>
                  <a:gd name="connsiteX4" fmla="*/ 1064404 w 2217190"/>
                  <a:gd name="connsiteY4" fmla="*/ 1486802 h 2961851"/>
                  <a:gd name="connsiteX0" fmla="*/ 1100489 w 2215045"/>
                  <a:gd name="connsiteY0" fmla="*/ 2257028 h 2916473"/>
                  <a:gd name="connsiteX1" fmla="*/ 1252889 w 2215045"/>
                  <a:gd name="connsiteY1" fmla="*/ 9128 h 2916473"/>
                  <a:gd name="connsiteX2" fmla="*/ 2192689 w 2215045"/>
                  <a:gd name="connsiteY2" fmla="*/ 1710928 h 2916473"/>
                  <a:gd name="connsiteX3" fmla="*/ 20989 w 2215045"/>
                  <a:gd name="connsiteY3" fmla="*/ 2841228 h 2916473"/>
                  <a:gd name="connsiteX4" fmla="*/ 1100489 w 2215045"/>
                  <a:gd name="connsiteY4" fmla="*/ 2257028 h 2916473"/>
                  <a:gd name="connsiteX0" fmla="*/ 950609 w 2065165"/>
                  <a:gd name="connsiteY0" fmla="*/ 2257028 h 2916473"/>
                  <a:gd name="connsiteX1" fmla="*/ 1103009 w 2065165"/>
                  <a:gd name="connsiteY1" fmla="*/ 9128 h 2916473"/>
                  <a:gd name="connsiteX2" fmla="*/ 2042809 w 2065165"/>
                  <a:gd name="connsiteY2" fmla="*/ 1710928 h 2916473"/>
                  <a:gd name="connsiteX3" fmla="*/ 23509 w 2065165"/>
                  <a:gd name="connsiteY3" fmla="*/ 2841228 h 2916473"/>
                  <a:gd name="connsiteX4" fmla="*/ 950609 w 2065165"/>
                  <a:gd name="connsiteY4" fmla="*/ 2257028 h 2916473"/>
                  <a:gd name="connsiteX0" fmla="*/ 838636 w 1953192"/>
                  <a:gd name="connsiteY0" fmla="*/ 2257028 h 2908880"/>
                  <a:gd name="connsiteX1" fmla="*/ 991036 w 1953192"/>
                  <a:gd name="connsiteY1" fmla="*/ 9128 h 2908880"/>
                  <a:gd name="connsiteX2" fmla="*/ 1930836 w 1953192"/>
                  <a:gd name="connsiteY2" fmla="*/ 1710928 h 2908880"/>
                  <a:gd name="connsiteX3" fmla="*/ 25836 w 1953192"/>
                  <a:gd name="connsiteY3" fmla="*/ 2828528 h 2908880"/>
                  <a:gd name="connsiteX4" fmla="*/ 838636 w 1953192"/>
                  <a:gd name="connsiteY4" fmla="*/ 2257028 h 2908880"/>
                  <a:gd name="connsiteX0" fmla="*/ 1012988 w 2127544"/>
                  <a:gd name="connsiteY0" fmla="*/ 2257028 h 2924160"/>
                  <a:gd name="connsiteX1" fmla="*/ 1165388 w 2127544"/>
                  <a:gd name="connsiteY1" fmla="*/ 9128 h 2924160"/>
                  <a:gd name="connsiteX2" fmla="*/ 2105188 w 2127544"/>
                  <a:gd name="connsiteY2" fmla="*/ 1710928 h 2924160"/>
                  <a:gd name="connsiteX3" fmla="*/ 22388 w 2127544"/>
                  <a:gd name="connsiteY3" fmla="*/ 2853928 h 2924160"/>
                  <a:gd name="connsiteX4" fmla="*/ 1012988 w 2127544"/>
                  <a:gd name="connsiteY4" fmla="*/ 2257028 h 292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544" h="2924160">
                    <a:moveTo>
                      <a:pt x="1012988" y="2257028"/>
                    </a:moveTo>
                    <a:cubicBezTo>
                      <a:pt x="1203488" y="1782895"/>
                      <a:pt x="983355" y="100145"/>
                      <a:pt x="1165388" y="9128"/>
                    </a:cubicBezTo>
                    <a:cubicBezTo>
                      <a:pt x="1347421" y="-81889"/>
                      <a:pt x="2282988" y="509288"/>
                      <a:pt x="2105188" y="1710928"/>
                    </a:cubicBezTo>
                    <a:cubicBezTo>
                      <a:pt x="1546388" y="3484068"/>
                      <a:pt x="204421" y="2762911"/>
                      <a:pt x="22388" y="2853928"/>
                    </a:cubicBezTo>
                    <a:cubicBezTo>
                      <a:pt x="-159645" y="2944945"/>
                      <a:pt x="822488" y="2731161"/>
                      <a:pt x="1012988" y="2257028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21" name="Oval 4"/>
              <p:cNvSpPr/>
              <p:nvPr/>
            </p:nvSpPr>
            <p:spPr>
              <a:xfrm>
                <a:off x="2899309" y="1148667"/>
                <a:ext cx="1453381" cy="3081870"/>
              </a:xfrm>
              <a:custGeom>
                <a:avLst/>
                <a:gdLst>
                  <a:gd name="connsiteX0" fmla="*/ 0 w 1295400"/>
                  <a:gd name="connsiteY0" fmla="*/ 1485900 h 2971800"/>
                  <a:gd name="connsiteX1" fmla="*/ 647700 w 1295400"/>
                  <a:gd name="connsiteY1" fmla="*/ 0 h 2971800"/>
                  <a:gd name="connsiteX2" fmla="*/ 1295400 w 1295400"/>
                  <a:gd name="connsiteY2" fmla="*/ 1485900 h 2971800"/>
                  <a:gd name="connsiteX3" fmla="*/ 647700 w 1295400"/>
                  <a:gd name="connsiteY3" fmla="*/ 2971800 h 2971800"/>
                  <a:gd name="connsiteX4" fmla="*/ 0 w 1295400"/>
                  <a:gd name="connsiteY4" fmla="*/ 1485900 h 2971800"/>
                  <a:gd name="connsiteX0" fmla="*/ 12107 w 1373296"/>
                  <a:gd name="connsiteY0" fmla="*/ 1485900 h 2971800"/>
                  <a:gd name="connsiteX1" fmla="*/ 1167807 w 1373296"/>
                  <a:gd name="connsiteY1" fmla="*/ 0 h 2971800"/>
                  <a:gd name="connsiteX2" fmla="*/ 1307507 w 1373296"/>
                  <a:gd name="connsiteY2" fmla="*/ 1485900 h 2971800"/>
                  <a:gd name="connsiteX3" fmla="*/ 659807 w 1373296"/>
                  <a:gd name="connsiteY3" fmla="*/ 2971800 h 2971800"/>
                  <a:gd name="connsiteX4" fmla="*/ 12107 w 1373296"/>
                  <a:gd name="connsiteY4" fmla="*/ 1485900 h 2971800"/>
                  <a:gd name="connsiteX0" fmla="*/ 12107 w 1676408"/>
                  <a:gd name="connsiteY0" fmla="*/ 1566651 h 3052551"/>
                  <a:gd name="connsiteX1" fmla="*/ 1167807 w 1676408"/>
                  <a:gd name="connsiteY1" fmla="*/ 80751 h 3052551"/>
                  <a:gd name="connsiteX2" fmla="*/ 1307507 w 1676408"/>
                  <a:gd name="connsiteY2" fmla="*/ 1566651 h 3052551"/>
                  <a:gd name="connsiteX3" fmla="*/ 659807 w 1676408"/>
                  <a:gd name="connsiteY3" fmla="*/ 3052551 h 3052551"/>
                  <a:gd name="connsiteX4" fmla="*/ 12107 w 1676408"/>
                  <a:gd name="connsiteY4" fmla="*/ 1566651 h 3052551"/>
                  <a:gd name="connsiteX0" fmla="*/ 5477 w 1669778"/>
                  <a:gd name="connsiteY0" fmla="*/ 1566651 h 3116051"/>
                  <a:gd name="connsiteX1" fmla="*/ 1161177 w 1669778"/>
                  <a:gd name="connsiteY1" fmla="*/ 80751 h 3116051"/>
                  <a:gd name="connsiteX2" fmla="*/ 1300877 w 1669778"/>
                  <a:gd name="connsiteY2" fmla="*/ 1566651 h 3116051"/>
                  <a:gd name="connsiteX3" fmla="*/ 1389777 w 1669778"/>
                  <a:gd name="connsiteY3" fmla="*/ 3116051 h 3116051"/>
                  <a:gd name="connsiteX4" fmla="*/ 5477 w 1669778"/>
                  <a:gd name="connsiteY4" fmla="*/ 1566651 h 3116051"/>
                  <a:gd name="connsiteX0" fmla="*/ 5477 w 1876648"/>
                  <a:gd name="connsiteY0" fmla="*/ 1566651 h 3141399"/>
                  <a:gd name="connsiteX1" fmla="*/ 1161177 w 1876648"/>
                  <a:gd name="connsiteY1" fmla="*/ 80751 h 3141399"/>
                  <a:gd name="connsiteX2" fmla="*/ 1300877 w 1876648"/>
                  <a:gd name="connsiteY2" fmla="*/ 1566651 h 3141399"/>
                  <a:gd name="connsiteX3" fmla="*/ 1389777 w 1876648"/>
                  <a:gd name="connsiteY3" fmla="*/ 3116051 h 3141399"/>
                  <a:gd name="connsiteX4" fmla="*/ 5477 w 1876648"/>
                  <a:gd name="connsiteY4" fmla="*/ 1566651 h 3141399"/>
                  <a:gd name="connsiteX0" fmla="*/ 1039 w 1419639"/>
                  <a:gd name="connsiteY0" fmla="*/ 1486631 h 3037293"/>
                  <a:gd name="connsiteX1" fmla="*/ 1156739 w 1419639"/>
                  <a:gd name="connsiteY1" fmla="*/ 731 h 3037293"/>
                  <a:gd name="connsiteX2" fmla="*/ 1029739 w 1419639"/>
                  <a:gd name="connsiteY2" fmla="*/ 1677131 h 3037293"/>
                  <a:gd name="connsiteX3" fmla="*/ 1385339 w 1419639"/>
                  <a:gd name="connsiteY3" fmla="*/ 3036031 h 3037293"/>
                  <a:gd name="connsiteX4" fmla="*/ 1039 w 1419639"/>
                  <a:gd name="connsiteY4" fmla="*/ 1486631 h 3037293"/>
                  <a:gd name="connsiteX0" fmla="*/ 6694 w 1425294"/>
                  <a:gd name="connsiteY0" fmla="*/ 1487678 h 3038340"/>
                  <a:gd name="connsiteX1" fmla="*/ 1162394 w 1425294"/>
                  <a:gd name="connsiteY1" fmla="*/ 1778 h 3038340"/>
                  <a:gd name="connsiteX2" fmla="*/ 1035394 w 1425294"/>
                  <a:gd name="connsiteY2" fmla="*/ 1678178 h 3038340"/>
                  <a:gd name="connsiteX3" fmla="*/ 1390994 w 1425294"/>
                  <a:gd name="connsiteY3" fmla="*/ 3037078 h 3038340"/>
                  <a:gd name="connsiteX4" fmla="*/ 6694 w 1425294"/>
                  <a:gd name="connsiteY4" fmla="*/ 1487678 h 3038340"/>
                  <a:gd name="connsiteX0" fmla="*/ 99 w 1418699"/>
                  <a:gd name="connsiteY0" fmla="*/ 1488194 h 3038856"/>
                  <a:gd name="connsiteX1" fmla="*/ 1155799 w 1418699"/>
                  <a:gd name="connsiteY1" fmla="*/ 2294 h 3038856"/>
                  <a:gd name="connsiteX2" fmla="*/ 1028799 w 1418699"/>
                  <a:gd name="connsiteY2" fmla="*/ 1678694 h 3038856"/>
                  <a:gd name="connsiteX3" fmla="*/ 1384399 w 1418699"/>
                  <a:gd name="connsiteY3" fmla="*/ 3037594 h 3038856"/>
                  <a:gd name="connsiteX4" fmla="*/ 99 w 1418699"/>
                  <a:gd name="connsiteY4" fmla="*/ 1488194 h 3038856"/>
                  <a:gd name="connsiteX0" fmla="*/ 99 w 1418699"/>
                  <a:gd name="connsiteY0" fmla="*/ 1547229 h 3097891"/>
                  <a:gd name="connsiteX1" fmla="*/ 1155799 w 1418699"/>
                  <a:gd name="connsiteY1" fmla="*/ 61329 h 3097891"/>
                  <a:gd name="connsiteX2" fmla="*/ 1028799 w 1418699"/>
                  <a:gd name="connsiteY2" fmla="*/ 1737729 h 3097891"/>
                  <a:gd name="connsiteX3" fmla="*/ 1384399 w 1418699"/>
                  <a:gd name="connsiteY3" fmla="*/ 3096629 h 3097891"/>
                  <a:gd name="connsiteX4" fmla="*/ 99 w 1418699"/>
                  <a:gd name="connsiteY4" fmla="*/ 1547229 h 3097891"/>
                  <a:gd name="connsiteX0" fmla="*/ 1101 w 1407690"/>
                  <a:gd name="connsiteY0" fmla="*/ 1518517 h 3069179"/>
                  <a:gd name="connsiteX1" fmla="*/ 1156801 w 1407690"/>
                  <a:gd name="connsiteY1" fmla="*/ 32617 h 3069179"/>
                  <a:gd name="connsiteX2" fmla="*/ 1029801 w 1407690"/>
                  <a:gd name="connsiteY2" fmla="*/ 1709017 h 3069179"/>
                  <a:gd name="connsiteX3" fmla="*/ 1372701 w 1407690"/>
                  <a:gd name="connsiteY3" fmla="*/ 3067917 h 3069179"/>
                  <a:gd name="connsiteX4" fmla="*/ 1101 w 1407690"/>
                  <a:gd name="connsiteY4" fmla="*/ 1518517 h 3069179"/>
                  <a:gd name="connsiteX0" fmla="*/ 1101 w 1769024"/>
                  <a:gd name="connsiteY0" fmla="*/ 1518517 h 3100177"/>
                  <a:gd name="connsiteX1" fmla="*/ 1156801 w 1769024"/>
                  <a:gd name="connsiteY1" fmla="*/ 32617 h 3100177"/>
                  <a:gd name="connsiteX2" fmla="*/ 1029801 w 1769024"/>
                  <a:gd name="connsiteY2" fmla="*/ 1709017 h 3100177"/>
                  <a:gd name="connsiteX3" fmla="*/ 1372701 w 1769024"/>
                  <a:gd name="connsiteY3" fmla="*/ 3067917 h 3100177"/>
                  <a:gd name="connsiteX4" fmla="*/ 1101 w 1769024"/>
                  <a:gd name="connsiteY4" fmla="*/ 1518517 h 3100177"/>
                  <a:gd name="connsiteX0" fmla="*/ 13434 w 1781357"/>
                  <a:gd name="connsiteY0" fmla="*/ 1523308 h 3104968"/>
                  <a:gd name="connsiteX1" fmla="*/ 1169134 w 1781357"/>
                  <a:gd name="connsiteY1" fmla="*/ 37408 h 3104968"/>
                  <a:gd name="connsiteX2" fmla="*/ 1042134 w 1781357"/>
                  <a:gd name="connsiteY2" fmla="*/ 1713808 h 3104968"/>
                  <a:gd name="connsiteX3" fmla="*/ 1385034 w 1781357"/>
                  <a:gd name="connsiteY3" fmla="*/ 3072708 h 3104968"/>
                  <a:gd name="connsiteX4" fmla="*/ 13434 w 1781357"/>
                  <a:gd name="connsiteY4" fmla="*/ 1523308 h 3104968"/>
                  <a:gd name="connsiteX0" fmla="*/ 13434 w 1781357"/>
                  <a:gd name="connsiteY0" fmla="*/ 1525210 h 3106870"/>
                  <a:gd name="connsiteX1" fmla="*/ 1169134 w 1781357"/>
                  <a:gd name="connsiteY1" fmla="*/ 39310 h 3106870"/>
                  <a:gd name="connsiteX2" fmla="*/ 1042134 w 1781357"/>
                  <a:gd name="connsiteY2" fmla="*/ 1715710 h 3106870"/>
                  <a:gd name="connsiteX3" fmla="*/ 1385034 w 1781357"/>
                  <a:gd name="connsiteY3" fmla="*/ 3074610 h 3106870"/>
                  <a:gd name="connsiteX4" fmla="*/ 13434 w 1781357"/>
                  <a:gd name="connsiteY4" fmla="*/ 1525210 h 3106870"/>
                  <a:gd name="connsiteX0" fmla="*/ 5828 w 1773751"/>
                  <a:gd name="connsiteY0" fmla="*/ 1522949 h 3104609"/>
                  <a:gd name="connsiteX1" fmla="*/ 1161528 w 1773751"/>
                  <a:gd name="connsiteY1" fmla="*/ 37049 h 3104609"/>
                  <a:gd name="connsiteX2" fmla="*/ 1034528 w 1773751"/>
                  <a:gd name="connsiteY2" fmla="*/ 1713449 h 3104609"/>
                  <a:gd name="connsiteX3" fmla="*/ 1377428 w 1773751"/>
                  <a:gd name="connsiteY3" fmla="*/ 3072349 h 3104609"/>
                  <a:gd name="connsiteX4" fmla="*/ 5828 w 1773751"/>
                  <a:gd name="connsiteY4" fmla="*/ 1522949 h 3104609"/>
                  <a:gd name="connsiteX0" fmla="*/ 3054 w 1770977"/>
                  <a:gd name="connsiteY0" fmla="*/ 1521907 h 3103567"/>
                  <a:gd name="connsiteX1" fmla="*/ 1158754 w 1770977"/>
                  <a:gd name="connsiteY1" fmla="*/ 36007 h 3103567"/>
                  <a:gd name="connsiteX2" fmla="*/ 1031754 w 1770977"/>
                  <a:gd name="connsiteY2" fmla="*/ 1712407 h 3103567"/>
                  <a:gd name="connsiteX3" fmla="*/ 1374654 w 1770977"/>
                  <a:gd name="connsiteY3" fmla="*/ 3071307 h 3103567"/>
                  <a:gd name="connsiteX4" fmla="*/ 3054 w 1770977"/>
                  <a:gd name="connsiteY4" fmla="*/ 1521907 h 3103567"/>
                  <a:gd name="connsiteX0" fmla="*/ 2529 w 1394032"/>
                  <a:gd name="connsiteY0" fmla="*/ 1489306 h 3040354"/>
                  <a:gd name="connsiteX1" fmla="*/ 1158229 w 1394032"/>
                  <a:gd name="connsiteY1" fmla="*/ 3406 h 3040354"/>
                  <a:gd name="connsiteX2" fmla="*/ 853429 w 1394032"/>
                  <a:gd name="connsiteY2" fmla="*/ 1209906 h 3040354"/>
                  <a:gd name="connsiteX3" fmla="*/ 1374129 w 1394032"/>
                  <a:gd name="connsiteY3" fmla="*/ 3038706 h 3040354"/>
                  <a:gd name="connsiteX4" fmla="*/ 2529 w 1394032"/>
                  <a:gd name="connsiteY4" fmla="*/ 1489306 h 3040354"/>
                  <a:gd name="connsiteX0" fmla="*/ 2529 w 1393110"/>
                  <a:gd name="connsiteY0" fmla="*/ 1489306 h 3040354"/>
                  <a:gd name="connsiteX1" fmla="*/ 1158229 w 1393110"/>
                  <a:gd name="connsiteY1" fmla="*/ 3406 h 3040354"/>
                  <a:gd name="connsiteX2" fmla="*/ 853429 w 1393110"/>
                  <a:gd name="connsiteY2" fmla="*/ 1209906 h 3040354"/>
                  <a:gd name="connsiteX3" fmla="*/ 1374129 w 1393110"/>
                  <a:gd name="connsiteY3" fmla="*/ 3038706 h 3040354"/>
                  <a:gd name="connsiteX4" fmla="*/ 2529 w 1393110"/>
                  <a:gd name="connsiteY4" fmla="*/ 1489306 h 3040354"/>
                  <a:gd name="connsiteX0" fmla="*/ 2529 w 1393110"/>
                  <a:gd name="connsiteY0" fmla="*/ 1488854 h 3039902"/>
                  <a:gd name="connsiteX1" fmla="*/ 1158229 w 1393110"/>
                  <a:gd name="connsiteY1" fmla="*/ 2954 h 3039902"/>
                  <a:gd name="connsiteX2" fmla="*/ 853429 w 1393110"/>
                  <a:gd name="connsiteY2" fmla="*/ 1209454 h 3039902"/>
                  <a:gd name="connsiteX3" fmla="*/ 1374129 w 1393110"/>
                  <a:gd name="connsiteY3" fmla="*/ 3038254 h 3039902"/>
                  <a:gd name="connsiteX4" fmla="*/ 2529 w 1393110"/>
                  <a:gd name="connsiteY4" fmla="*/ 1488854 h 3039902"/>
                  <a:gd name="connsiteX0" fmla="*/ 3741 w 1394322"/>
                  <a:gd name="connsiteY0" fmla="*/ 1500078 h 3051126"/>
                  <a:gd name="connsiteX1" fmla="*/ 1159441 w 1394322"/>
                  <a:gd name="connsiteY1" fmla="*/ 14178 h 3051126"/>
                  <a:gd name="connsiteX2" fmla="*/ 854641 w 1394322"/>
                  <a:gd name="connsiteY2" fmla="*/ 1220678 h 3051126"/>
                  <a:gd name="connsiteX3" fmla="*/ 1375341 w 1394322"/>
                  <a:gd name="connsiteY3" fmla="*/ 3049478 h 3051126"/>
                  <a:gd name="connsiteX4" fmla="*/ 3741 w 1394322"/>
                  <a:gd name="connsiteY4" fmla="*/ 1500078 h 3051126"/>
                  <a:gd name="connsiteX0" fmla="*/ 2427 w 1393008"/>
                  <a:gd name="connsiteY0" fmla="*/ 1508036 h 3060253"/>
                  <a:gd name="connsiteX1" fmla="*/ 1158127 w 1393008"/>
                  <a:gd name="connsiteY1" fmla="*/ 22136 h 3060253"/>
                  <a:gd name="connsiteX2" fmla="*/ 853327 w 1393008"/>
                  <a:gd name="connsiteY2" fmla="*/ 1228636 h 3060253"/>
                  <a:gd name="connsiteX3" fmla="*/ 1374027 w 1393008"/>
                  <a:gd name="connsiteY3" fmla="*/ 3057436 h 3060253"/>
                  <a:gd name="connsiteX4" fmla="*/ 2427 w 1393008"/>
                  <a:gd name="connsiteY4" fmla="*/ 1508036 h 3060253"/>
                  <a:gd name="connsiteX0" fmla="*/ 2427 w 1452699"/>
                  <a:gd name="connsiteY0" fmla="*/ 1508036 h 3081901"/>
                  <a:gd name="connsiteX1" fmla="*/ 1158127 w 1452699"/>
                  <a:gd name="connsiteY1" fmla="*/ 22136 h 3081901"/>
                  <a:gd name="connsiteX2" fmla="*/ 853327 w 1452699"/>
                  <a:gd name="connsiteY2" fmla="*/ 1228636 h 3081901"/>
                  <a:gd name="connsiteX3" fmla="*/ 1374027 w 1452699"/>
                  <a:gd name="connsiteY3" fmla="*/ 3057436 h 3081901"/>
                  <a:gd name="connsiteX4" fmla="*/ 2427 w 1452699"/>
                  <a:gd name="connsiteY4" fmla="*/ 1508036 h 308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2699" h="3081901">
                    <a:moveTo>
                      <a:pt x="2427" y="1508036"/>
                    </a:moveTo>
                    <a:cubicBezTo>
                      <a:pt x="-46256" y="443353"/>
                      <a:pt x="648010" y="-121797"/>
                      <a:pt x="1158127" y="22136"/>
                    </a:cubicBezTo>
                    <a:cubicBezTo>
                      <a:pt x="1668244" y="166069"/>
                      <a:pt x="726327" y="484196"/>
                      <a:pt x="853327" y="1228636"/>
                    </a:cubicBezTo>
                    <a:cubicBezTo>
                      <a:pt x="815227" y="2354076"/>
                      <a:pt x="1719044" y="2896569"/>
                      <a:pt x="1374027" y="3057436"/>
                    </a:cubicBezTo>
                    <a:cubicBezTo>
                      <a:pt x="1029010" y="3218303"/>
                      <a:pt x="51110" y="2572719"/>
                      <a:pt x="2427" y="1508036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0" name="Isosceles Triangle 7"/>
            <p:cNvSpPr/>
            <p:nvPr/>
          </p:nvSpPr>
          <p:spPr bwMode="auto">
            <a:xfrm rot="10800000">
              <a:off x="5562600" y="2362200"/>
              <a:ext cx="1727200" cy="1744662"/>
            </a:xfrm>
            <a:custGeom>
              <a:avLst/>
              <a:gdLst>
                <a:gd name="connsiteX0" fmla="*/ 0 w 2651760"/>
                <a:gd name="connsiteY0" fmla="*/ 2286000 h 2286000"/>
                <a:gd name="connsiteX1" fmla="*/ 1325880 w 2651760"/>
                <a:gd name="connsiteY1" fmla="*/ 0 h 2286000"/>
                <a:gd name="connsiteX2" fmla="*/ 2651760 w 2651760"/>
                <a:gd name="connsiteY2" fmla="*/ 2286000 h 2286000"/>
                <a:gd name="connsiteX3" fmla="*/ 0 w 2651760"/>
                <a:gd name="connsiteY3" fmla="*/ 2286000 h 2286000"/>
                <a:gd name="connsiteX0" fmla="*/ 0 w 2651760"/>
                <a:gd name="connsiteY0" fmla="*/ 2286000 h 2652888"/>
                <a:gd name="connsiteX1" fmla="*/ 1325880 w 2651760"/>
                <a:gd name="connsiteY1" fmla="*/ 0 h 2652888"/>
                <a:gd name="connsiteX2" fmla="*/ 2651760 w 2651760"/>
                <a:gd name="connsiteY2" fmla="*/ 2286000 h 2652888"/>
                <a:gd name="connsiteX3" fmla="*/ 0 w 2651760"/>
                <a:gd name="connsiteY3" fmla="*/ 2286000 h 2652888"/>
                <a:gd name="connsiteX0" fmla="*/ 0 w 2680094"/>
                <a:gd name="connsiteY0" fmla="*/ 2286000 h 2652888"/>
                <a:gd name="connsiteX1" fmla="*/ 1325880 w 2680094"/>
                <a:gd name="connsiteY1" fmla="*/ 0 h 2652888"/>
                <a:gd name="connsiteX2" fmla="*/ 2651760 w 2680094"/>
                <a:gd name="connsiteY2" fmla="*/ 2286000 h 2652888"/>
                <a:gd name="connsiteX3" fmla="*/ 0 w 2680094"/>
                <a:gd name="connsiteY3" fmla="*/ 2286000 h 2652888"/>
                <a:gd name="connsiteX0" fmla="*/ 0 w 2680094"/>
                <a:gd name="connsiteY0" fmla="*/ 2286000 h 2831572"/>
                <a:gd name="connsiteX1" fmla="*/ 1325880 w 2680094"/>
                <a:gd name="connsiteY1" fmla="*/ 0 h 2831572"/>
                <a:gd name="connsiteX2" fmla="*/ 2651760 w 2680094"/>
                <a:gd name="connsiteY2" fmla="*/ 2286000 h 2831572"/>
                <a:gd name="connsiteX3" fmla="*/ 0 w 2680094"/>
                <a:gd name="connsiteY3" fmla="*/ 2286000 h 2831572"/>
                <a:gd name="connsiteX0" fmla="*/ 50029 w 2730123"/>
                <a:gd name="connsiteY0" fmla="*/ 2286000 h 2831572"/>
                <a:gd name="connsiteX1" fmla="*/ 1375909 w 2730123"/>
                <a:gd name="connsiteY1" fmla="*/ 0 h 2831572"/>
                <a:gd name="connsiteX2" fmla="*/ 2701789 w 2730123"/>
                <a:gd name="connsiteY2" fmla="*/ 2286000 h 2831572"/>
                <a:gd name="connsiteX3" fmla="*/ 50029 w 2730123"/>
                <a:gd name="connsiteY3" fmla="*/ 2286000 h 2831572"/>
                <a:gd name="connsiteX0" fmla="*/ 50029 w 2726744"/>
                <a:gd name="connsiteY0" fmla="*/ 2286000 h 2831572"/>
                <a:gd name="connsiteX1" fmla="*/ 1375909 w 2726744"/>
                <a:gd name="connsiteY1" fmla="*/ 0 h 2831572"/>
                <a:gd name="connsiteX2" fmla="*/ 2701789 w 2726744"/>
                <a:gd name="connsiteY2" fmla="*/ 2286000 h 2831572"/>
                <a:gd name="connsiteX3" fmla="*/ 50029 w 2726744"/>
                <a:gd name="connsiteY3" fmla="*/ 2286000 h 2831572"/>
                <a:gd name="connsiteX0" fmla="*/ 44016 w 2720731"/>
                <a:gd name="connsiteY0" fmla="*/ 2286000 h 2831572"/>
                <a:gd name="connsiteX1" fmla="*/ 1369896 w 2720731"/>
                <a:gd name="connsiteY1" fmla="*/ 0 h 2831572"/>
                <a:gd name="connsiteX2" fmla="*/ 2695776 w 2720731"/>
                <a:gd name="connsiteY2" fmla="*/ 2286000 h 2831572"/>
                <a:gd name="connsiteX3" fmla="*/ 44016 w 2720731"/>
                <a:gd name="connsiteY3" fmla="*/ 2286000 h 2831572"/>
                <a:gd name="connsiteX0" fmla="*/ 45075 w 2721148"/>
                <a:gd name="connsiteY0" fmla="*/ 2489200 h 3034772"/>
                <a:gd name="connsiteX1" fmla="*/ 1332855 w 2721148"/>
                <a:gd name="connsiteY1" fmla="*/ 0 h 3034772"/>
                <a:gd name="connsiteX2" fmla="*/ 2696835 w 2721148"/>
                <a:gd name="connsiteY2" fmla="*/ 2489200 h 3034772"/>
                <a:gd name="connsiteX3" fmla="*/ 45075 w 2721148"/>
                <a:gd name="connsiteY3" fmla="*/ 2489200 h 3034772"/>
                <a:gd name="connsiteX0" fmla="*/ 44716 w 2733489"/>
                <a:gd name="connsiteY0" fmla="*/ 2527300 h 3052213"/>
                <a:gd name="connsiteX1" fmla="*/ 1345196 w 2733489"/>
                <a:gd name="connsiteY1" fmla="*/ 0 h 3052213"/>
                <a:gd name="connsiteX2" fmla="*/ 2709176 w 2733489"/>
                <a:gd name="connsiteY2" fmla="*/ 2489200 h 3052213"/>
                <a:gd name="connsiteX3" fmla="*/ 44716 w 2733489"/>
                <a:gd name="connsiteY3" fmla="*/ 2527300 h 3052213"/>
                <a:gd name="connsiteX0" fmla="*/ 49004 w 2598077"/>
                <a:gd name="connsiteY0" fmla="*/ 2540000 h 3058190"/>
                <a:gd name="connsiteX1" fmla="*/ 1209784 w 2598077"/>
                <a:gd name="connsiteY1" fmla="*/ 0 h 3058190"/>
                <a:gd name="connsiteX2" fmla="*/ 2573764 w 2598077"/>
                <a:gd name="connsiteY2" fmla="*/ 2489200 h 3058190"/>
                <a:gd name="connsiteX3" fmla="*/ 49004 w 2598077"/>
                <a:gd name="connsiteY3" fmla="*/ 2540000 h 3058190"/>
                <a:gd name="connsiteX0" fmla="*/ 49004 w 2598077"/>
                <a:gd name="connsiteY0" fmla="*/ 2540000 h 3062793"/>
                <a:gd name="connsiteX1" fmla="*/ 1209784 w 2598077"/>
                <a:gd name="connsiteY1" fmla="*/ 0 h 3062793"/>
                <a:gd name="connsiteX2" fmla="*/ 2573764 w 2598077"/>
                <a:gd name="connsiteY2" fmla="*/ 2489200 h 3062793"/>
                <a:gd name="connsiteX3" fmla="*/ 49004 w 2598077"/>
                <a:gd name="connsiteY3" fmla="*/ 2540000 h 3062793"/>
                <a:gd name="connsiteX0" fmla="*/ 49004 w 2598077"/>
                <a:gd name="connsiteY0" fmla="*/ 2540000 h 3067704"/>
                <a:gd name="connsiteX1" fmla="*/ 1209784 w 2598077"/>
                <a:gd name="connsiteY1" fmla="*/ 0 h 3067704"/>
                <a:gd name="connsiteX2" fmla="*/ 2573764 w 2598077"/>
                <a:gd name="connsiteY2" fmla="*/ 2489200 h 3067704"/>
                <a:gd name="connsiteX3" fmla="*/ 49004 w 2598077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3197"/>
                <a:gd name="connsiteY0" fmla="*/ 2540000 h 3067704"/>
                <a:gd name="connsiteX1" fmla="*/ 1209784 w 2603197"/>
                <a:gd name="connsiteY1" fmla="*/ 0 h 3067704"/>
                <a:gd name="connsiteX2" fmla="*/ 2573764 w 2603197"/>
                <a:gd name="connsiteY2" fmla="*/ 2489200 h 3067704"/>
                <a:gd name="connsiteX3" fmla="*/ 49004 w 2603197"/>
                <a:gd name="connsiteY3" fmla="*/ 2540000 h 3067704"/>
                <a:gd name="connsiteX0" fmla="*/ 49004 w 2605500"/>
                <a:gd name="connsiteY0" fmla="*/ 2549994 h 3077698"/>
                <a:gd name="connsiteX1" fmla="*/ 1209784 w 2605500"/>
                <a:gd name="connsiteY1" fmla="*/ 9994 h 3077698"/>
                <a:gd name="connsiteX2" fmla="*/ 2573764 w 2605500"/>
                <a:gd name="connsiteY2" fmla="*/ 2499194 h 3077698"/>
                <a:gd name="connsiteX3" fmla="*/ 49004 w 2605500"/>
                <a:gd name="connsiteY3" fmla="*/ 2549994 h 3077698"/>
                <a:gd name="connsiteX0" fmla="*/ 49836 w 2606332"/>
                <a:gd name="connsiteY0" fmla="*/ 2554053 h 3081757"/>
                <a:gd name="connsiteX1" fmla="*/ 1210616 w 2606332"/>
                <a:gd name="connsiteY1" fmla="*/ 14053 h 3081757"/>
                <a:gd name="connsiteX2" fmla="*/ 2574596 w 2606332"/>
                <a:gd name="connsiteY2" fmla="*/ 2503253 h 3081757"/>
                <a:gd name="connsiteX3" fmla="*/ 49836 w 2606332"/>
                <a:gd name="connsiteY3" fmla="*/ 2554053 h 308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6332" h="3081757">
                  <a:moveTo>
                    <a:pt x="49836" y="2554053"/>
                  </a:moveTo>
                  <a:cubicBezTo>
                    <a:pt x="-257504" y="2134953"/>
                    <a:pt x="946456" y="-201847"/>
                    <a:pt x="1210616" y="14053"/>
                  </a:cubicBezTo>
                  <a:cubicBezTo>
                    <a:pt x="1589076" y="-163747"/>
                    <a:pt x="2818436" y="2084153"/>
                    <a:pt x="2574596" y="2503253"/>
                  </a:cubicBezTo>
                  <a:cubicBezTo>
                    <a:pt x="2262176" y="3341453"/>
                    <a:pt x="298756" y="3189053"/>
                    <a:pt x="49836" y="255405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21" name="Group 15"/>
            <p:cNvGrpSpPr>
              <a:grpSpLocks/>
            </p:cNvGrpSpPr>
            <p:nvPr/>
          </p:nvGrpSpPr>
          <p:grpSpPr bwMode="auto">
            <a:xfrm>
              <a:off x="1066849" y="2882581"/>
              <a:ext cx="1813020" cy="2732324"/>
              <a:chOff x="990600" y="3200399"/>
              <a:chExt cx="2006599" cy="3024153"/>
            </a:xfrm>
            <a:grpFill/>
          </p:grpSpPr>
          <p:sp>
            <p:nvSpPr>
              <p:cNvPr id="117" name="Rounded Rectangle 9"/>
              <p:cNvSpPr/>
              <p:nvPr/>
            </p:nvSpPr>
            <p:spPr>
              <a:xfrm>
                <a:off x="990600" y="3200399"/>
                <a:ext cx="2006599" cy="3024153"/>
              </a:xfrm>
              <a:custGeom>
                <a:avLst/>
                <a:gdLst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650993 w 1981200"/>
                  <a:gd name="connsiteY2" fmla="*/ 0 h 2986053"/>
                  <a:gd name="connsiteX3" fmla="*/ 1981200 w 1981200"/>
                  <a:gd name="connsiteY3" fmla="*/ 330207 h 2986053"/>
                  <a:gd name="connsiteX4" fmla="*/ 1981200 w 1981200"/>
                  <a:gd name="connsiteY4" fmla="*/ 2655846 h 2986053"/>
                  <a:gd name="connsiteX5" fmla="*/ 1650993 w 1981200"/>
                  <a:gd name="connsiteY5" fmla="*/ 2986053 h 2986053"/>
                  <a:gd name="connsiteX6" fmla="*/ 330207 w 1981200"/>
                  <a:gd name="connsiteY6" fmla="*/ 2986053 h 2986053"/>
                  <a:gd name="connsiteX7" fmla="*/ 0 w 1981200"/>
                  <a:gd name="connsiteY7" fmla="*/ 2655846 h 2986053"/>
                  <a:gd name="connsiteX8" fmla="*/ 0 w 1981200"/>
                  <a:gd name="connsiteY8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330207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2655846 h 2986053"/>
                  <a:gd name="connsiteX3" fmla="*/ 1650993 w 1981200"/>
                  <a:gd name="connsiteY3" fmla="*/ 2986053 h 2986053"/>
                  <a:gd name="connsiteX4" fmla="*/ 330207 w 1981200"/>
                  <a:gd name="connsiteY4" fmla="*/ 2986053 h 2986053"/>
                  <a:gd name="connsiteX5" fmla="*/ 0 w 1981200"/>
                  <a:gd name="connsiteY5" fmla="*/ 2655846 h 2986053"/>
                  <a:gd name="connsiteX6" fmla="*/ 0 w 1981200"/>
                  <a:gd name="connsiteY6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25400 w 2006600"/>
                  <a:gd name="connsiteY6" fmla="*/ 2655846 h 2986053"/>
                  <a:gd name="connsiteX7" fmla="*/ 0 w 2006600"/>
                  <a:gd name="connsiteY7" fmla="*/ 5334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12700 w 2006600"/>
                  <a:gd name="connsiteY6" fmla="*/ 2503446 h 2986053"/>
                  <a:gd name="connsiteX7" fmla="*/ 0 w 2006600"/>
                  <a:gd name="connsiteY7" fmla="*/ 533407 h 29860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906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92200 w 2006600"/>
                  <a:gd name="connsiteY2" fmla="*/ 18303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6600" h="3024153">
                    <a:moveTo>
                      <a:pt x="0" y="533407"/>
                    </a:moveTo>
                    <a:cubicBezTo>
                      <a:pt x="0" y="351039"/>
                      <a:pt x="147839" y="38100"/>
                      <a:pt x="457207" y="0"/>
                    </a:cubicBezTo>
                    <a:cubicBezTo>
                      <a:pt x="1109138" y="174084"/>
                      <a:pt x="795869" y="1262569"/>
                      <a:pt x="1143000" y="1817653"/>
                    </a:cubicBezTo>
                    <a:cubicBezTo>
                      <a:pt x="1325032" y="2154462"/>
                      <a:pt x="1356783" y="2063188"/>
                      <a:pt x="1511300" y="2211353"/>
                    </a:cubicBezTo>
                    <a:cubicBezTo>
                      <a:pt x="1665817" y="2359518"/>
                      <a:pt x="1981201" y="2367979"/>
                      <a:pt x="2006600" y="2655846"/>
                    </a:cubicBezTo>
                    <a:cubicBezTo>
                      <a:pt x="2006600" y="2838214"/>
                      <a:pt x="1858761" y="2986053"/>
                      <a:pt x="1676393" y="2986053"/>
                    </a:cubicBezTo>
                    <a:lnTo>
                      <a:pt x="431807" y="3024153"/>
                    </a:lnTo>
                    <a:cubicBezTo>
                      <a:pt x="8139" y="2998753"/>
                      <a:pt x="0" y="2787414"/>
                      <a:pt x="12700" y="2503446"/>
                    </a:cubicBezTo>
                    <a:cubicBezTo>
                      <a:pt x="8467" y="1846766"/>
                      <a:pt x="4233" y="1190087"/>
                      <a:pt x="0" y="53340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8" name="Freeform 117"/>
              <p:cNvSpPr/>
              <p:nvPr/>
            </p:nvSpPr>
            <p:spPr>
              <a:xfrm>
                <a:off x="1002900" y="4597380"/>
                <a:ext cx="991000" cy="813586"/>
              </a:xfrm>
              <a:custGeom>
                <a:avLst/>
                <a:gdLst>
                  <a:gd name="connsiteX0" fmla="*/ 0 w 901700"/>
                  <a:gd name="connsiteY0" fmla="*/ 584200 h 584200"/>
                  <a:gd name="connsiteX1" fmla="*/ 381000 w 901700"/>
                  <a:gd name="connsiteY1" fmla="*/ 152400 h 584200"/>
                  <a:gd name="connsiteX2" fmla="*/ 901700 w 901700"/>
                  <a:gd name="connsiteY2" fmla="*/ 0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1700" h="584200">
                    <a:moveTo>
                      <a:pt x="0" y="584200"/>
                    </a:moveTo>
                    <a:cubicBezTo>
                      <a:pt x="115358" y="416983"/>
                      <a:pt x="230717" y="249767"/>
                      <a:pt x="381000" y="152400"/>
                    </a:cubicBezTo>
                    <a:cubicBezTo>
                      <a:pt x="531283" y="55033"/>
                      <a:pt x="901700" y="0"/>
                      <a:pt x="901700" y="0"/>
                    </a:cubicBezTo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2" name="Oval 21"/>
            <p:cNvSpPr/>
            <p:nvPr/>
          </p:nvSpPr>
          <p:spPr bwMode="auto">
            <a:xfrm>
              <a:off x="1619250" y="4573588"/>
              <a:ext cx="306388" cy="306387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1312863" y="5026025"/>
              <a:ext cx="306387" cy="306388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2133600" y="3581400"/>
              <a:ext cx="306388" cy="306388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2817813" y="3087688"/>
              <a:ext cx="306387" cy="307975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3581400" y="2819400"/>
              <a:ext cx="306388" cy="306387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4267200" y="2895600"/>
              <a:ext cx="306388" cy="306388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6629400" y="3276600"/>
              <a:ext cx="306387" cy="306388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1312863" y="3519488"/>
              <a:ext cx="306387" cy="307975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609600" y="4144963"/>
              <a:ext cx="306388" cy="306387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906463" y="2444750"/>
              <a:ext cx="306387" cy="307975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207963" y="2627313"/>
              <a:ext cx="306387" cy="306387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771525" y="1322388"/>
              <a:ext cx="306388" cy="306387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7924800" y="3276600"/>
              <a:ext cx="306388" cy="306387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5" name="Half Frame 32"/>
            <p:cNvSpPr/>
            <p:nvPr/>
          </p:nvSpPr>
          <p:spPr bwMode="auto">
            <a:xfrm rot="19118111">
              <a:off x="5978935" y="27770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Half Frame 32"/>
            <p:cNvSpPr/>
            <p:nvPr/>
          </p:nvSpPr>
          <p:spPr bwMode="auto">
            <a:xfrm rot="19118111">
              <a:off x="7842250" y="334010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Half Frame 32"/>
            <p:cNvSpPr/>
            <p:nvPr/>
          </p:nvSpPr>
          <p:spPr bwMode="auto">
            <a:xfrm rot="18238372">
              <a:off x="4187952" y="2999232"/>
              <a:ext cx="166688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Half Frame 32"/>
            <p:cNvSpPr/>
            <p:nvPr/>
          </p:nvSpPr>
          <p:spPr bwMode="auto">
            <a:xfrm rot="16422675">
              <a:off x="3486400" y="3002662"/>
              <a:ext cx="218255" cy="16687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Half Frame 32"/>
            <p:cNvSpPr/>
            <p:nvPr/>
          </p:nvSpPr>
          <p:spPr bwMode="auto">
            <a:xfrm rot="6005250">
              <a:off x="2989273" y="3085314"/>
              <a:ext cx="19685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Half Frame 32"/>
            <p:cNvSpPr/>
            <p:nvPr/>
          </p:nvSpPr>
          <p:spPr bwMode="auto">
            <a:xfrm rot="20336570">
              <a:off x="2755900" y="3092450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Half Frame 32"/>
            <p:cNvSpPr/>
            <p:nvPr/>
          </p:nvSpPr>
          <p:spPr bwMode="auto">
            <a:xfrm rot="15572787">
              <a:off x="2797969" y="3313906"/>
              <a:ext cx="155575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Half Frame 32"/>
            <p:cNvSpPr/>
            <p:nvPr/>
          </p:nvSpPr>
          <p:spPr bwMode="auto">
            <a:xfrm rot="2273510">
              <a:off x="960438" y="2360613"/>
              <a:ext cx="165100" cy="169862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Half Frame 32"/>
            <p:cNvSpPr/>
            <p:nvPr/>
          </p:nvSpPr>
          <p:spPr bwMode="auto">
            <a:xfrm rot="2683233">
              <a:off x="2208213" y="3482975"/>
              <a:ext cx="155575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Half Frame 32"/>
            <p:cNvSpPr/>
            <p:nvPr/>
          </p:nvSpPr>
          <p:spPr bwMode="auto">
            <a:xfrm rot="21028783">
              <a:off x="1265238" y="3495675"/>
              <a:ext cx="16510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Half Frame 32"/>
            <p:cNvSpPr/>
            <p:nvPr/>
          </p:nvSpPr>
          <p:spPr bwMode="auto">
            <a:xfrm rot="19864474">
              <a:off x="1543050" y="4600575"/>
              <a:ext cx="153988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Half Frame 32"/>
            <p:cNvSpPr/>
            <p:nvPr/>
          </p:nvSpPr>
          <p:spPr bwMode="auto">
            <a:xfrm rot="2179242">
              <a:off x="1652588" y="4467225"/>
              <a:ext cx="153987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Half Frame 32"/>
            <p:cNvSpPr/>
            <p:nvPr/>
          </p:nvSpPr>
          <p:spPr bwMode="auto">
            <a:xfrm rot="14743426">
              <a:off x="1620044" y="4801394"/>
              <a:ext cx="153987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8" name="Straight Connector 47"/>
            <p:cNvCxnSpPr>
              <a:stCxn id="42" idx="2"/>
              <a:endCxn id="33" idx="4"/>
            </p:cNvCxnSpPr>
            <p:nvPr/>
          </p:nvCxnSpPr>
          <p:spPr bwMode="auto">
            <a:xfrm flipH="1" flipV="1">
              <a:off x="925513" y="1628775"/>
              <a:ext cx="101600" cy="742950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Freeform 49"/>
            <p:cNvSpPr/>
            <p:nvPr/>
          </p:nvSpPr>
          <p:spPr bwMode="auto">
            <a:xfrm>
              <a:off x="1104900" y="2743200"/>
              <a:ext cx="1181100" cy="706438"/>
            </a:xfrm>
            <a:custGeom>
              <a:avLst/>
              <a:gdLst>
                <a:gd name="connsiteX0" fmla="*/ 0 w 1181477"/>
                <a:gd name="connsiteY0" fmla="*/ 0 h 706170"/>
                <a:gd name="connsiteX1" fmla="*/ 248970 w 1181477"/>
                <a:gd name="connsiteY1" fmla="*/ 90535 h 706170"/>
                <a:gd name="connsiteX2" fmla="*/ 765018 w 1181477"/>
                <a:gd name="connsiteY2" fmla="*/ 40741 h 706170"/>
                <a:gd name="connsiteX3" fmla="*/ 1099996 w 1181477"/>
                <a:gd name="connsiteY3" fmla="*/ 194650 h 706170"/>
                <a:gd name="connsiteX4" fmla="*/ 1181477 w 1181477"/>
                <a:gd name="connsiteY4" fmla="*/ 706170 h 70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477" h="706170">
                  <a:moveTo>
                    <a:pt x="0" y="0"/>
                  </a:moveTo>
                  <a:cubicBezTo>
                    <a:pt x="60733" y="41872"/>
                    <a:pt x="121467" y="83745"/>
                    <a:pt x="248970" y="90535"/>
                  </a:cubicBezTo>
                  <a:cubicBezTo>
                    <a:pt x="376473" y="97325"/>
                    <a:pt x="623180" y="23389"/>
                    <a:pt x="765018" y="40741"/>
                  </a:cubicBezTo>
                  <a:cubicBezTo>
                    <a:pt x="906856" y="58093"/>
                    <a:pt x="1030586" y="83745"/>
                    <a:pt x="1099996" y="194650"/>
                  </a:cubicBezTo>
                  <a:cubicBezTo>
                    <a:pt x="1169406" y="305555"/>
                    <a:pt x="1170160" y="617144"/>
                    <a:pt x="1181477" y="706170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51" name="Straight Connector 50"/>
            <p:cNvCxnSpPr>
              <a:stCxn id="44" idx="2"/>
              <a:endCxn id="32" idx="5"/>
            </p:cNvCxnSpPr>
            <p:nvPr/>
          </p:nvCxnSpPr>
          <p:spPr bwMode="auto">
            <a:xfrm flipH="1" flipV="1">
              <a:off x="468313" y="2889250"/>
              <a:ext cx="814387" cy="652463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45" idx="0"/>
              <a:endCxn id="30" idx="5"/>
            </p:cNvCxnSpPr>
            <p:nvPr/>
          </p:nvCxnSpPr>
          <p:spPr bwMode="auto">
            <a:xfrm flipH="1" flipV="1">
              <a:off x="871538" y="4406900"/>
              <a:ext cx="644525" cy="242888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6" idx="2"/>
              <a:endCxn id="29" idx="4"/>
            </p:cNvCxnSpPr>
            <p:nvPr/>
          </p:nvCxnSpPr>
          <p:spPr bwMode="auto">
            <a:xfrm flipH="1" flipV="1">
              <a:off x="1466850" y="3827463"/>
              <a:ext cx="246063" cy="609600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47" idx="2"/>
              <a:endCxn id="23" idx="7"/>
            </p:cNvCxnSpPr>
            <p:nvPr/>
          </p:nvCxnSpPr>
          <p:spPr bwMode="auto">
            <a:xfrm flipH="1">
              <a:off x="1574800" y="4981575"/>
              <a:ext cx="82550" cy="88900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40" idx="0"/>
              <a:endCxn id="24" idx="7"/>
            </p:cNvCxnSpPr>
            <p:nvPr/>
          </p:nvCxnSpPr>
          <p:spPr bwMode="auto">
            <a:xfrm flipH="1">
              <a:off x="2395538" y="3154363"/>
              <a:ext cx="374650" cy="471487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Freeform 59"/>
            <p:cNvSpPr/>
            <p:nvPr/>
          </p:nvSpPr>
          <p:spPr bwMode="auto">
            <a:xfrm>
              <a:off x="1857375" y="3478213"/>
              <a:ext cx="952500" cy="1122362"/>
            </a:xfrm>
            <a:custGeom>
              <a:avLst/>
              <a:gdLst>
                <a:gd name="connsiteX0" fmla="*/ 953686 w 953686"/>
                <a:gd name="connsiteY0" fmla="*/ 0 h 1121963"/>
                <a:gd name="connsiteX1" fmla="*/ 757342 w 953686"/>
                <a:gd name="connsiteY1" fmla="*/ 661958 h 1121963"/>
                <a:gd name="connsiteX2" fmla="*/ 17 w 953686"/>
                <a:gd name="connsiteY2" fmla="*/ 1121963 h 112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3686" h="1121963">
                  <a:moveTo>
                    <a:pt x="953686" y="0"/>
                  </a:moveTo>
                  <a:cubicBezTo>
                    <a:pt x="934986" y="237482"/>
                    <a:pt x="916287" y="474964"/>
                    <a:pt x="757342" y="661958"/>
                  </a:cubicBezTo>
                  <a:cubicBezTo>
                    <a:pt x="598397" y="848952"/>
                    <a:pt x="-3723" y="1071475"/>
                    <a:pt x="17" y="1121963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2514600" y="3346704"/>
              <a:ext cx="1927669" cy="865189"/>
            </a:xfrm>
            <a:custGeom>
              <a:avLst/>
              <a:gdLst>
                <a:gd name="connsiteX0" fmla="*/ 0 w 1896118"/>
                <a:gd name="connsiteY0" fmla="*/ 690008 h 690008"/>
                <a:gd name="connsiteX1" fmla="*/ 488054 w 1896118"/>
                <a:gd name="connsiteY1" fmla="*/ 476835 h 690008"/>
                <a:gd name="connsiteX2" fmla="*/ 1581968 w 1896118"/>
                <a:gd name="connsiteY2" fmla="*/ 420736 h 690008"/>
                <a:gd name="connsiteX3" fmla="*/ 1896118 w 1896118"/>
                <a:gd name="connsiteY3" fmla="*/ 0 h 690008"/>
                <a:gd name="connsiteX0" fmla="*/ 0 w 1912948"/>
                <a:gd name="connsiteY0" fmla="*/ 628300 h 628300"/>
                <a:gd name="connsiteX1" fmla="*/ 488054 w 1912948"/>
                <a:gd name="connsiteY1" fmla="*/ 415127 h 628300"/>
                <a:gd name="connsiteX2" fmla="*/ 1581968 w 1912948"/>
                <a:gd name="connsiteY2" fmla="*/ 359028 h 628300"/>
                <a:gd name="connsiteX3" fmla="*/ 1912948 w 1912948"/>
                <a:gd name="connsiteY3" fmla="*/ 0 h 6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2948" h="628300">
                  <a:moveTo>
                    <a:pt x="0" y="628300"/>
                  </a:moveTo>
                  <a:cubicBezTo>
                    <a:pt x="112196" y="544153"/>
                    <a:pt x="224393" y="460006"/>
                    <a:pt x="488054" y="415127"/>
                  </a:cubicBezTo>
                  <a:cubicBezTo>
                    <a:pt x="751715" y="370248"/>
                    <a:pt x="1344486" y="428216"/>
                    <a:pt x="1581968" y="359028"/>
                  </a:cubicBezTo>
                  <a:cubicBezTo>
                    <a:pt x="1819450" y="289840"/>
                    <a:pt x="1912948" y="0"/>
                    <a:pt x="1912948" y="0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2" name="Half Frame 32"/>
            <p:cNvSpPr/>
            <p:nvPr/>
          </p:nvSpPr>
          <p:spPr bwMode="auto">
            <a:xfrm rot="13740919">
              <a:off x="4352544" y="3172968"/>
              <a:ext cx="166687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63" name="Straight Connector 62"/>
            <p:cNvCxnSpPr>
              <a:stCxn id="27" idx="6"/>
              <a:endCxn id="35" idx="2"/>
            </p:cNvCxnSpPr>
            <p:nvPr/>
          </p:nvCxnSpPr>
          <p:spPr bwMode="auto">
            <a:xfrm flipV="1">
              <a:off x="4573588" y="2862990"/>
              <a:ext cx="1412787" cy="185804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28" idx="6"/>
              <a:endCxn id="36" idx="0"/>
            </p:cNvCxnSpPr>
            <p:nvPr/>
          </p:nvCxnSpPr>
          <p:spPr bwMode="auto">
            <a:xfrm flipV="1">
              <a:off x="6935787" y="3426738"/>
              <a:ext cx="915680" cy="3056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Half Frame 32"/>
            <p:cNvSpPr/>
            <p:nvPr/>
          </p:nvSpPr>
          <p:spPr bwMode="auto">
            <a:xfrm rot="1701490">
              <a:off x="8032813" y="4753042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66" name="Straight Connector 65"/>
            <p:cNvCxnSpPr>
              <a:endCxn id="65" idx="2"/>
            </p:cNvCxnSpPr>
            <p:nvPr/>
          </p:nvCxnSpPr>
          <p:spPr bwMode="auto">
            <a:xfrm>
              <a:off x="8033848" y="3581400"/>
              <a:ext cx="55556" cy="1187399"/>
            </a:xfrm>
            <a:prstGeom prst="lin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>
              <a:spLocks noChangeArrowheads="1"/>
            </p:cNvSpPr>
            <p:nvPr/>
          </p:nvSpPr>
          <p:spPr bwMode="auto">
            <a:xfrm>
              <a:off x="1552649" y="4573415"/>
              <a:ext cx="439761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8" name="TextBox 68"/>
            <p:cNvSpPr txBox="1">
              <a:spLocks noChangeArrowheads="1"/>
            </p:cNvSpPr>
            <p:nvPr/>
          </p:nvSpPr>
          <p:spPr bwMode="auto">
            <a:xfrm>
              <a:off x="6553200" y="3276600"/>
              <a:ext cx="439760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9" name="TextBox 69"/>
            <p:cNvSpPr txBox="1">
              <a:spLocks noChangeArrowheads="1"/>
            </p:cNvSpPr>
            <p:nvPr/>
          </p:nvSpPr>
          <p:spPr bwMode="auto">
            <a:xfrm>
              <a:off x="141288" y="2626972"/>
              <a:ext cx="439760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70" name="TextBox 70"/>
            <p:cNvSpPr txBox="1">
              <a:spLocks noChangeArrowheads="1"/>
            </p:cNvSpPr>
            <p:nvPr/>
          </p:nvSpPr>
          <p:spPr bwMode="auto">
            <a:xfrm>
              <a:off x="1244658" y="3525574"/>
              <a:ext cx="441348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71" name="TextBox 72"/>
            <p:cNvSpPr txBox="1">
              <a:spLocks noChangeArrowheads="1"/>
            </p:cNvSpPr>
            <p:nvPr/>
          </p:nvSpPr>
          <p:spPr bwMode="auto">
            <a:xfrm>
              <a:off x="839825" y="2444393"/>
              <a:ext cx="439760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72" name="TextBox 76"/>
            <p:cNvSpPr txBox="1">
              <a:spLocks noChangeArrowheads="1"/>
            </p:cNvSpPr>
            <p:nvPr/>
          </p:nvSpPr>
          <p:spPr bwMode="auto">
            <a:xfrm>
              <a:off x="704880" y="1321934"/>
              <a:ext cx="439761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73" name="TextBox 77"/>
            <p:cNvSpPr txBox="1">
              <a:spLocks noChangeArrowheads="1"/>
            </p:cNvSpPr>
            <p:nvPr/>
          </p:nvSpPr>
          <p:spPr bwMode="auto">
            <a:xfrm>
              <a:off x="535009" y="4181268"/>
              <a:ext cx="473100" cy="2302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74" name="TextBox 78"/>
            <p:cNvSpPr txBox="1">
              <a:spLocks noChangeArrowheads="1"/>
            </p:cNvSpPr>
            <p:nvPr/>
          </p:nvSpPr>
          <p:spPr bwMode="auto">
            <a:xfrm>
              <a:off x="2063851" y="3619244"/>
              <a:ext cx="471513" cy="2302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75" name="TextBox 82"/>
            <p:cNvSpPr txBox="1">
              <a:spLocks noChangeArrowheads="1"/>
            </p:cNvSpPr>
            <p:nvPr/>
          </p:nvSpPr>
          <p:spPr bwMode="auto">
            <a:xfrm>
              <a:off x="1241483" y="5063994"/>
              <a:ext cx="473100" cy="2302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76" name="TextBox 84"/>
            <p:cNvSpPr txBox="1">
              <a:spLocks noChangeArrowheads="1"/>
            </p:cNvSpPr>
            <p:nvPr/>
          </p:nvSpPr>
          <p:spPr bwMode="auto">
            <a:xfrm>
              <a:off x="2743337" y="3125490"/>
              <a:ext cx="471513" cy="2317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77" name="TextBox 87"/>
            <p:cNvSpPr txBox="1">
              <a:spLocks noChangeArrowheads="1"/>
            </p:cNvSpPr>
            <p:nvPr/>
          </p:nvSpPr>
          <p:spPr bwMode="auto">
            <a:xfrm>
              <a:off x="3505200" y="2895600"/>
              <a:ext cx="471513" cy="2302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78" name="TextBox 93"/>
            <p:cNvSpPr txBox="1">
              <a:spLocks noChangeArrowheads="1"/>
            </p:cNvSpPr>
            <p:nvPr/>
          </p:nvSpPr>
          <p:spPr bwMode="auto">
            <a:xfrm>
              <a:off x="7848600" y="3276600"/>
              <a:ext cx="523903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79" name="TextBox 8"/>
            <p:cNvSpPr txBox="1">
              <a:spLocks noChangeArrowheads="1"/>
            </p:cNvSpPr>
            <p:nvPr/>
          </p:nvSpPr>
          <p:spPr bwMode="auto">
            <a:xfrm>
              <a:off x="2738575" y="2849241"/>
              <a:ext cx="504852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rgbClr val="FF0000"/>
                  </a:solidFill>
                </a:rPr>
                <a:t>“On”</a:t>
              </a:r>
            </a:p>
          </p:txBody>
        </p:sp>
        <p:sp>
          <p:nvSpPr>
            <p:cNvPr id="80" name="TextBox 95"/>
            <p:cNvSpPr txBox="1">
              <a:spLocks noChangeArrowheads="1"/>
            </p:cNvSpPr>
            <p:nvPr/>
          </p:nvSpPr>
          <p:spPr bwMode="auto">
            <a:xfrm>
              <a:off x="3505200" y="2590800"/>
              <a:ext cx="525490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FF0000"/>
                  </a:solidFill>
                </a:rPr>
                <a:t>“Off”</a:t>
              </a:r>
            </a:p>
          </p:txBody>
        </p:sp>
        <p:sp>
          <p:nvSpPr>
            <p:cNvPr id="81" name="TextBox 107"/>
            <p:cNvSpPr txBox="1">
              <a:spLocks noChangeArrowheads="1"/>
            </p:cNvSpPr>
            <p:nvPr/>
          </p:nvSpPr>
          <p:spPr bwMode="auto">
            <a:xfrm>
              <a:off x="1786025" y="5333892"/>
              <a:ext cx="512789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BLA</a:t>
              </a:r>
            </a:p>
          </p:txBody>
        </p:sp>
        <p:sp>
          <p:nvSpPr>
            <p:cNvPr id="82" name="TextBox 108"/>
            <p:cNvSpPr txBox="1">
              <a:spLocks noChangeArrowheads="1"/>
            </p:cNvSpPr>
            <p:nvPr/>
          </p:nvSpPr>
          <p:spPr bwMode="auto">
            <a:xfrm>
              <a:off x="1279585" y="2861942"/>
              <a:ext cx="396896" cy="3381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LA</a:t>
              </a:r>
            </a:p>
          </p:txBody>
        </p:sp>
        <p:sp>
          <p:nvSpPr>
            <p:cNvPr id="83" name="TextBox 109"/>
            <p:cNvSpPr txBox="1">
              <a:spLocks noChangeArrowheads="1"/>
            </p:cNvSpPr>
            <p:nvPr/>
          </p:nvSpPr>
          <p:spPr bwMode="auto">
            <a:xfrm>
              <a:off x="3527603" y="2057010"/>
              <a:ext cx="520727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CeA</a:t>
              </a:r>
            </a:p>
          </p:txBody>
        </p:sp>
        <p:sp>
          <p:nvSpPr>
            <p:cNvPr id="84" name="TextBox 110"/>
            <p:cNvSpPr txBox="1">
              <a:spLocks noChangeArrowheads="1"/>
            </p:cNvSpPr>
            <p:nvPr/>
          </p:nvSpPr>
          <p:spPr bwMode="auto">
            <a:xfrm>
              <a:off x="6172200" y="2285629"/>
              <a:ext cx="533764" cy="3385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PAG</a:t>
              </a:r>
            </a:p>
          </p:txBody>
        </p:sp>
        <p:sp>
          <p:nvSpPr>
            <p:cNvPr id="85" name="TextBox 13"/>
            <p:cNvSpPr txBox="1">
              <a:spLocks noChangeArrowheads="1"/>
            </p:cNvSpPr>
            <p:nvPr/>
          </p:nvSpPr>
          <p:spPr bwMode="auto">
            <a:xfrm>
              <a:off x="3127950" y="2404703"/>
              <a:ext cx="509614" cy="2619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 dirty="0" err="1"/>
                <a:t>lcCeA</a:t>
              </a:r>
              <a:endParaRPr lang="en-US" altLang="en-US" sz="1100" b="1" dirty="0"/>
            </a:p>
          </p:txBody>
        </p:sp>
        <p:sp>
          <p:nvSpPr>
            <p:cNvPr id="86" name="TextBox 111"/>
            <p:cNvSpPr txBox="1">
              <a:spLocks noChangeArrowheads="1"/>
            </p:cNvSpPr>
            <p:nvPr/>
          </p:nvSpPr>
          <p:spPr bwMode="auto">
            <a:xfrm>
              <a:off x="3587931" y="2361836"/>
              <a:ext cx="450874" cy="26196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lCeA</a:t>
              </a:r>
            </a:p>
          </p:txBody>
        </p:sp>
        <p:sp>
          <p:nvSpPr>
            <p:cNvPr id="87" name="TextBox 112"/>
            <p:cNvSpPr txBox="1">
              <a:spLocks noChangeArrowheads="1"/>
            </p:cNvSpPr>
            <p:nvPr/>
          </p:nvSpPr>
          <p:spPr bwMode="auto">
            <a:xfrm>
              <a:off x="4038805" y="2633322"/>
              <a:ext cx="530253" cy="2619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mCeA</a:t>
              </a:r>
            </a:p>
          </p:txBody>
        </p:sp>
        <p:sp>
          <p:nvSpPr>
            <p:cNvPr id="88" name="TextBox 113"/>
            <p:cNvSpPr txBox="1">
              <a:spLocks noChangeArrowheads="1"/>
            </p:cNvSpPr>
            <p:nvPr/>
          </p:nvSpPr>
          <p:spPr bwMode="auto">
            <a:xfrm>
              <a:off x="7470451" y="5689623"/>
              <a:ext cx="1531830" cy="338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600" dirty="0">
                  <a:solidFill>
                    <a:schemeClr val="accent4">
                      <a:lumMod val="75000"/>
                    </a:schemeClr>
                  </a:solidFill>
                </a:rPr>
                <a:t>FEAR RESPONSE</a:t>
              </a:r>
            </a:p>
          </p:txBody>
        </p:sp>
        <p:sp>
          <p:nvSpPr>
            <p:cNvPr id="89" name="TextBox 114"/>
            <p:cNvSpPr txBox="1">
              <a:spLocks noChangeArrowheads="1"/>
            </p:cNvSpPr>
            <p:nvPr/>
          </p:nvSpPr>
          <p:spPr bwMode="auto">
            <a:xfrm>
              <a:off x="1174804" y="2236413"/>
              <a:ext cx="390546" cy="3381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EC</a:t>
              </a:r>
            </a:p>
          </p:txBody>
        </p:sp>
        <p:sp>
          <p:nvSpPr>
            <p:cNvPr id="90" name="TextBox 115"/>
            <p:cNvSpPr txBox="1">
              <a:spLocks noChangeArrowheads="1"/>
            </p:cNvSpPr>
            <p:nvPr/>
          </p:nvSpPr>
          <p:spPr bwMode="auto">
            <a:xfrm>
              <a:off x="176215" y="1795050"/>
              <a:ext cx="662022" cy="3381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mPFC</a:t>
              </a:r>
            </a:p>
          </p:txBody>
        </p:sp>
        <p:sp>
          <p:nvSpPr>
            <p:cNvPr id="91" name="TextBox 116"/>
            <p:cNvSpPr txBox="1">
              <a:spLocks noChangeArrowheads="1"/>
            </p:cNvSpPr>
            <p:nvPr/>
          </p:nvSpPr>
          <p:spPr bwMode="auto">
            <a:xfrm>
              <a:off x="155576" y="2328495"/>
              <a:ext cx="454049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PrL</a:t>
              </a:r>
            </a:p>
          </p:txBody>
        </p:sp>
        <p:sp>
          <p:nvSpPr>
            <p:cNvPr id="92" name="TextBox 116"/>
            <p:cNvSpPr txBox="1">
              <a:spLocks noChangeArrowheads="1"/>
            </p:cNvSpPr>
            <p:nvPr/>
          </p:nvSpPr>
          <p:spPr bwMode="auto">
            <a:xfrm>
              <a:off x="1095425" y="1274763"/>
              <a:ext cx="382607" cy="3385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IL</a:t>
              </a:r>
            </a:p>
          </p:txBody>
        </p:sp>
        <p:sp>
          <p:nvSpPr>
            <p:cNvPr id="93" name="TextBox 87"/>
            <p:cNvSpPr txBox="1">
              <a:spLocks noChangeArrowheads="1"/>
            </p:cNvSpPr>
            <p:nvPr/>
          </p:nvSpPr>
          <p:spPr bwMode="auto">
            <a:xfrm>
              <a:off x="4191000" y="2895600"/>
              <a:ext cx="471513" cy="2302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94" name="Half Frame 32"/>
            <p:cNvSpPr/>
            <p:nvPr/>
          </p:nvSpPr>
          <p:spPr bwMode="auto">
            <a:xfrm rot="20786801">
              <a:off x="5943600" y="321738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 rot="21132749">
              <a:off x="5819981" y="2377409"/>
              <a:ext cx="1146928" cy="442527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95"/>
            <p:cNvSpPr/>
            <p:nvPr/>
          </p:nvSpPr>
          <p:spPr>
            <a:xfrm rot="10588882">
              <a:off x="6097476" y="3757215"/>
              <a:ext cx="765240" cy="71604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5715000" y="3200400"/>
              <a:ext cx="1447800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6705600" y="2573179"/>
              <a:ext cx="590226" cy="24622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dl/</a:t>
              </a:r>
              <a:r>
                <a:rPr lang="en-US" sz="1000" dirty="0" err="1"/>
                <a:t>lPAG</a:t>
              </a:r>
              <a:endParaRPr lang="en-US" sz="1000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943600" y="3505200"/>
              <a:ext cx="524503" cy="2616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100" dirty="0" err="1"/>
                <a:t>vlPAG</a:t>
              </a:r>
              <a:endParaRPr lang="en-US" sz="1100" dirty="0"/>
            </a:p>
          </p:txBody>
        </p:sp>
        <p:sp>
          <p:nvSpPr>
            <p:cNvPr id="100" name="Oval 99"/>
            <p:cNvSpPr/>
            <p:nvPr/>
          </p:nvSpPr>
          <p:spPr>
            <a:xfrm>
              <a:off x="6019800" y="3200400"/>
              <a:ext cx="304800" cy="304800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3129887" y="2794379"/>
              <a:ext cx="486770" cy="351430"/>
            </a:xfrm>
            <a:custGeom>
              <a:avLst/>
              <a:gdLst>
                <a:gd name="connsiteX0" fmla="*/ 486770 w 486770"/>
                <a:gd name="connsiteY0" fmla="*/ 78475 h 351430"/>
                <a:gd name="connsiteX1" fmla="*/ 159223 w 486770"/>
                <a:gd name="connsiteY1" fmla="*/ 37531 h 351430"/>
                <a:gd name="connsiteX2" fmla="*/ 22746 w 486770"/>
                <a:gd name="connsiteY2" fmla="*/ 303663 h 351430"/>
                <a:gd name="connsiteX3" fmla="*/ 22746 w 486770"/>
                <a:gd name="connsiteY3" fmla="*/ 324134 h 35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6770" h="351430">
                  <a:moveTo>
                    <a:pt x="486770" y="78475"/>
                  </a:moveTo>
                  <a:cubicBezTo>
                    <a:pt x="361665" y="39237"/>
                    <a:pt x="236560" y="0"/>
                    <a:pt x="159223" y="37531"/>
                  </a:cubicBezTo>
                  <a:cubicBezTo>
                    <a:pt x="81886" y="75062"/>
                    <a:pt x="45492" y="255896"/>
                    <a:pt x="22746" y="303663"/>
                  </a:cubicBezTo>
                  <a:cubicBezTo>
                    <a:pt x="0" y="351430"/>
                    <a:pt x="11373" y="337782"/>
                    <a:pt x="22746" y="324134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3043451" y="3166281"/>
              <a:ext cx="484495" cy="359391"/>
            </a:xfrm>
            <a:custGeom>
              <a:avLst/>
              <a:gdLst>
                <a:gd name="connsiteX0" fmla="*/ 0 w 484495"/>
                <a:gd name="connsiteY0" fmla="*/ 232012 h 359391"/>
                <a:gd name="connsiteX1" fmla="*/ 313898 w 484495"/>
                <a:gd name="connsiteY1" fmla="*/ 320722 h 359391"/>
                <a:gd name="connsiteX2" fmla="*/ 484495 w 484495"/>
                <a:gd name="connsiteY2" fmla="*/ 0 h 35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4495" h="359391">
                  <a:moveTo>
                    <a:pt x="0" y="232012"/>
                  </a:moveTo>
                  <a:cubicBezTo>
                    <a:pt x="116574" y="295701"/>
                    <a:pt x="233149" y="359391"/>
                    <a:pt x="313898" y="320722"/>
                  </a:cubicBezTo>
                  <a:cubicBezTo>
                    <a:pt x="394647" y="282053"/>
                    <a:pt x="439571" y="141026"/>
                    <a:pt x="484495" y="0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3364173" y="3174242"/>
              <a:ext cx="2599899" cy="557283"/>
            </a:xfrm>
            <a:custGeom>
              <a:avLst/>
              <a:gdLst>
                <a:gd name="connsiteX0" fmla="*/ 0 w 2599899"/>
                <a:gd name="connsiteY0" fmla="*/ 312761 h 557283"/>
                <a:gd name="connsiteX1" fmla="*/ 1023582 w 2599899"/>
                <a:gd name="connsiteY1" fmla="*/ 517477 h 557283"/>
                <a:gd name="connsiteX2" fmla="*/ 1699146 w 2599899"/>
                <a:gd name="connsiteY2" fmla="*/ 73925 h 557283"/>
                <a:gd name="connsiteX3" fmla="*/ 2599899 w 2599899"/>
                <a:gd name="connsiteY3" fmla="*/ 73925 h 55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9899" h="557283">
                  <a:moveTo>
                    <a:pt x="0" y="312761"/>
                  </a:moveTo>
                  <a:cubicBezTo>
                    <a:pt x="370195" y="435022"/>
                    <a:pt x="740391" y="557283"/>
                    <a:pt x="1023582" y="517477"/>
                  </a:cubicBezTo>
                  <a:cubicBezTo>
                    <a:pt x="1306773" y="477671"/>
                    <a:pt x="1436427" y="147850"/>
                    <a:pt x="1699146" y="73925"/>
                  </a:cubicBezTo>
                  <a:cubicBezTo>
                    <a:pt x="1961866" y="0"/>
                    <a:pt x="2280882" y="36962"/>
                    <a:pt x="2599899" y="73925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3855493" y="3077570"/>
              <a:ext cx="334370" cy="53454"/>
            </a:xfrm>
            <a:custGeom>
              <a:avLst/>
              <a:gdLst>
                <a:gd name="connsiteX0" fmla="*/ 0 w 334370"/>
                <a:gd name="connsiteY0" fmla="*/ 0 h 53454"/>
                <a:gd name="connsiteX1" fmla="*/ 184244 w 334370"/>
                <a:gd name="connsiteY1" fmla="*/ 47767 h 53454"/>
                <a:gd name="connsiteX2" fmla="*/ 334370 w 334370"/>
                <a:gd name="connsiteY2" fmla="*/ 34120 h 5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4370" h="53454">
                  <a:moveTo>
                    <a:pt x="0" y="0"/>
                  </a:moveTo>
                  <a:cubicBezTo>
                    <a:pt x="64258" y="21040"/>
                    <a:pt x="128516" y="42080"/>
                    <a:pt x="184244" y="47767"/>
                  </a:cubicBezTo>
                  <a:cubicBezTo>
                    <a:pt x="239972" y="53454"/>
                    <a:pt x="334370" y="34120"/>
                    <a:pt x="334370" y="34120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Half Frame 32"/>
            <p:cNvSpPr/>
            <p:nvPr/>
          </p:nvSpPr>
          <p:spPr bwMode="auto">
            <a:xfrm rot="19118111">
              <a:off x="6512334" y="33104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6" name="Straight Connector 105"/>
            <p:cNvCxnSpPr>
              <a:stCxn id="100" idx="6"/>
              <a:endCxn id="105" idx="0"/>
            </p:cNvCxnSpPr>
            <p:nvPr/>
          </p:nvCxnSpPr>
          <p:spPr>
            <a:xfrm>
              <a:off x="6324600" y="3352800"/>
              <a:ext cx="197340" cy="44684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/>
            <p:cNvSpPr/>
            <p:nvPr/>
          </p:nvSpPr>
          <p:spPr bwMode="auto">
            <a:xfrm>
              <a:off x="6096000" y="2743200"/>
              <a:ext cx="306387" cy="307975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9144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6359857" y="2982036"/>
              <a:ext cx="79611" cy="245660"/>
            </a:xfrm>
            <a:custGeom>
              <a:avLst/>
              <a:gdLst>
                <a:gd name="connsiteX0" fmla="*/ 27295 w 79611"/>
                <a:gd name="connsiteY0" fmla="*/ 0 h 245660"/>
                <a:gd name="connsiteX1" fmla="*/ 75062 w 79611"/>
                <a:gd name="connsiteY1" fmla="*/ 129654 h 245660"/>
                <a:gd name="connsiteX2" fmla="*/ 0 w 79611"/>
                <a:gd name="connsiteY2" fmla="*/ 245660 h 24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611" h="245660">
                  <a:moveTo>
                    <a:pt x="27295" y="0"/>
                  </a:moveTo>
                  <a:cubicBezTo>
                    <a:pt x="53453" y="44355"/>
                    <a:pt x="79611" y="88711"/>
                    <a:pt x="75062" y="129654"/>
                  </a:cubicBezTo>
                  <a:cubicBezTo>
                    <a:pt x="70513" y="170597"/>
                    <a:pt x="35256" y="208128"/>
                    <a:pt x="0" y="245660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Half Frame 32"/>
            <p:cNvSpPr/>
            <p:nvPr/>
          </p:nvSpPr>
          <p:spPr bwMode="auto">
            <a:xfrm rot="5945600">
              <a:off x="6261070" y="3204846"/>
              <a:ext cx="113161" cy="122151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7579057" y="3026391"/>
              <a:ext cx="1036092" cy="855259"/>
            </a:xfrm>
            <a:custGeom>
              <a:avLst/>
              <a:gdLst>
                <a:gd name="connsiteX0" fmla="*/ 903027 w 1036092"/>
                <a:gd name="connsiteY0" fmla="*/ 146713 h 855259"/>
                <a:gd name="connsiteX1" fmla="*/ 343468 w 1036092"/>
                <a:gd name="connsiteY1" fmla="*/ 3412 h 855259"/>
                <a:gd name="connsiteX2" fmla="*/ 77337 w 1036092"/>
                <a:gd name="connsiteY2" fmla="*/ 126242 h 855259"/>
                <a:gd name="connsiteX3" fmla="*/ 90985 w 1036092"/>
                <a:gd name="connsiteY3" fmla="*/ 692624 h 855259"/>
                <a:gd name="connsiteX4" fmla="*/ 623247 w 1036092"/>
                <a:gd name="connsiteY4" fmla="*/ 835925 h 855259"/>
                <a:gd name="connsiteX5" fmla="*/ 916674 w 1036092"/>
                <a:gd name="connsiteY5" fmla="*/ 576618 h 855259"/>
                <a:gd name="connsiteX6" fmla="*/ 1032680 w 1036092"/>
                <a:gd name="connsiteY6" fmla="*/ 276367 h 855259"/>
                <a:gd name="connsiteX7" fmla="*/ 903027 w 1036092"/>
                <a:gd name="connsiteY7" fmla="*/ 146713 h 85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6092" h="855259">
                  <a:moveTo>
                    <a:pt x="903027" y="146713"/>
                  </a:moveTo>
                  <a:cubicBezTo>
                    <a:pt x="788158" y="101220"/>
                    <a:pt x="481083" y="6824"/>
                    <a:pt x="343468" y="3412"/>
                  </a:cubicBezTo>
                  <a:cubicBezTo>
                    <a:pt x="205853" y="0"/>
                    <a:pt x="119417" y="11373"/>
                    <a:pt x="77337" y="126242"/>
                  </a:cubicBezTo>
                  <a:cubicBezTo>
                    <a:pt x="35257" y="241111"/>
                    <a:pt x="0" y="574344"/>
                    <a:pt x="90985" y="692624"/>
                  </a:cubicBezTo>
                  <a:cubicBezTo>
                    <a:pt x="181970" y="810904"/>
                    <a:pt x="485632" y="855259"/>
                    <a:pt x="623247" y="835925"/>
                  </a:cubicBezTo>
                  <a:cubicBezTo>
                    <a:pt x="760862" y="816591"/>
                    <a:pt x="848435" y="669878"/>
                    <a:pt x="916674" y="576618"/>
                  </a:cubicBezTo>
                  <a:cubicBezTo>
                    <a:pt x="984913" y="483358"/>
                    <a:pt x="1029268" y="345743"/>
                    <a:pt x="1032680" y="276367"/>
                  </a:cubicBezTo>
                  <a:cubicBezTo>
                    <a:pt x="1036092" y="206991"/>
                    <a:pt x="1017896" y="192206"/>
                    <a:pt x="903027" y="14671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TextBox 109"/>
            <p:cNvSpPr txBox="1">
              <a:spLocks noChangeArrowheads="1"/>
            </p:cNvSpPr>
            <p:nvPr/>
          </p:nvSpPr>
          <p:spPr bwMode="auto">
            <a:xfrm>
              <a:off x="8382000" y="4876800"/>
              <a:ext cx="391454" cy="338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SC</a:t>
              </a:r>
            </a:p>
          </p:txBody>
        </p:sp>
        <p:sp>
          <p:nvSpPr>
            <p:cNvPr id="112" name="Oval 111"/>
            <p:cNvSpPr/>
            <p:nvPr/>
          </p:nvSpPr>
          <p:spPr bwMode="auto">
            <a:xfrm>
              <a:off x="8001000" y="4872479"/>
              <a:ext cx="306388" cy="306387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3" name="Half Frame 32"/>
            <p:cNvSpPr/>
            <p:nvPr/>
          </p:nvSpPr>
          <p:spPr bwMode="auto">
            <a:xfrm rot="1701490">
              <a:off x="8119898" y="5504154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14" name="Straight Connector 113"/>
            <p:cNvCxnSpPr>
              <a:stCxn id="112" idx="4"/>
            </p:cNvCxnSpPr>
            <p:nvPr/>
          </p:nvCxnSpPr>
          <p:spPr bwMode="auto">
            <a:xfrm>
              <a:off x="8154194" y="5178866"/>
              <a:ext cx="17211" cy="353612"/>
            </a:xfrm>
            <a:prstGeom prst="lin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TextBox 93"/>
            <p:cNvSpPr txBox="1">
              <a:spLocks noChangeArrowheads="1"/>
            </p:cNvSpPr>
            <p:nvPr/>
          </p:nvSpPr>
          <p:spPr bwMode="auto">
            <a:xfrm>
              <a:off x="7924800" y="4872479"/>
              <a:ext cx="523903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116" name="TextBox 109"/>
            <p:cNvSpPr txBox="1">
              <a:spLocks noChangeArrowheads="1"/>
            </p:cNvSpPr>
            <p:nvPr/>
          </p:nvSpPr>
          <p:spPr bwMode="auto">
            <a:xfrm>
              <a:off x="7772400" y="2590800"/>
              <a:ext cx="450764" cy="338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Mc</a:t>
              </a:r>
            </a:p>
          </p:txBody>
        </p:sp>
      </p:grpSp>
      <p:sp>
        <p:nvSpPr>
          <p:cNvPr id="122" name="Rounded Rectangle 121"/>
          <p:cNvSpPr/>
          <p:nvPr/>
        </p:nvSpPr>
        <p:spPr>
          <a:xfrm>
            <a:off x="6100485" y="5434189"/>
            <a:ext cx="2145299" cy="140769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3" name="Straight Connector 122"/>
          <p:cNvCxnSpPr/>
          <p:nvPr/>
        </p:nvCxnSpPr>
        <p:spPr>
          <a:xfrm>
            <a:off x="3173414" y="6200491"/>
            <a:ext cx="192808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6598890"/>
            <a:ext cx="8378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Dustrude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al. 2018.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Frontiers in Neuroscience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4" name="Straight Connector 123"/>
          <p:cNvCxnSpPr/>
          <p:nvPr/>
        </p:nvCxnSpPr>
        <p:spPr>
          <a:xfrm flipV="1">
            <a:off x="3362228" y="6012719"/>
            <a:ext cx="1015" cy="18686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V="1">
            <a:off x="3607264" y="5517869"/>
            <a:ext cx="103252" cy="7749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H="1" flipV="1">
            <a:off x="3642671" y="5368122"/>
            <a:ext cx="74994" cy="14388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10"/>
          <p:cNvSpPr txBox="1">
            <a:spLocks noChangeArrowheads="1"/>
          </p:cNvSpPr>
          <p:nvPr/>
        </p:nvSpPr>
        <p:spPr bwMode="auto">
          <a:xfrm>
            <a:off x="6381553" y="5800578"/>
            <a:ext cx="16453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HYPOTHALAMUS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(</a:t>
            </a:r>
            <a:r>
              <a:rPr lang="en-US" altLang="en-US" sz="1600" b="1" dirty="0" err="1"/>
              <a:t>PeF</a:t>
            </a:r>
            <a:r>
              <a:rPr lang="en-US" altLang="en-US" sz="1600" b="1" dirty="0"/>
              <a:t>)</a:t>
            </a:r>
          </a:p>
        </p:txBody>
      </p:sp>
      <p:sp>
        <p:nvSpPr>
          <p:cNvPr id="128" name="Lightning Bolt 127"/>
          <p:cNvSpPr/>
          <p:nvPr/>
        </p:nvSpPr>
        <p:spPr>
          <a:xfrm rot="10295996">
            <a:off x="3686757" y="5635820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Lightning Bolt 128"/>
          <p:cNvSpPr/>
          <p:nvPr/>
        </p:nvSpPr>
        <p:spPr>
          <a:xfrm rot="15164074">
            <a:off x="4413301" y="4352825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Lightning Bolt 133"/>
          <p:cNvSpPr/>
          <p:nvPr/>
        </p:nvSpPr>
        <p:spPr>
          <a:xfrm rot="4457845">
            <a:off x="7977397" y="3776675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Lightning Bolt 134"/>
          <p:cNvSpPr/>
          <p:nvPr/>
        </p:nvSpPr>
        <p:spPr>
          <a:xfrm rot="20946231">
            <a:off x="7897327" y="4285602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Connector 136"/>
          <p:cNvCxnSpPr/>
          <p:nvPr/>
        </p:nvCxnSpPr>
        <p:spPr>
          <a:xfrm flipV="1">
            <a:off x="6153786" y="4104326"/>
            <a:ext cx="204932" cy="9289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H="1" flipV="1">
            <a:off x="6358718" y="3860512"/>
            <a:ext cx="9453" cy="24290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Arc 140"/>
          <p:cNvSpPr/>
          <p:nvPr/>
        </p:nvSpPr>
        <p:spPr>
          <a:xfrm rot="569036">
            <a:off x="4072086" y="4076903"/>
            <a:ext cx="3939408" cy="4038406"/>
          </a:xfrm>
          <a:prstGeom prst="arc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Arc 141"/>
          <p:cNvSpPr/>
          <p:nvPr/>
        </p:nvSpPr>
        <p:spPr>
          <a:xfrm rot="6550819">
            <a:off x="2739755" y="2260900"/>
            <a:ext cx="1872260" cy="6124232"/>
          </a:xfrm>
          <a:prstGeom prst="arc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Arc 142"/>
          <p:cNvSpPr/>
          <p:nvPr/>
        </p:nvSpPr>
        <p:spPr>
          <a:xfrm rot="20534459">
            <a:off x="2768332" y="5434162"/>
            <a:ext cx="2918003" cy="3342997"/>
          </a:xfrm>
          <a:prstGeom prst="arc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" name="Picture 14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6375">
            <a:off x="5960945" y="3973475"/>
            <a:ext cx="426190" cy="267712"/>
          </a:xfrm>
          <a:prstGeom prst="rect">
            <a:avLst/>
          </a:prstGeom>
        </p:spPr>
      </p:pic>
      <p:sp>
        <p:nvSpPr>
          <p:cNvPr id="131" name="&quot;No&quot; Symbol 130"/>
          <p:cNvSpPr/>
          <p:nvPr/>
        </p:nvSpPr>
        <p:spPr>
          <a:xfrm>
            <a:off x="6009385" y="3938677"/>
            <a:ext cx="302569" cy="31007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5" name="&quot;No&quot; Symbol 144"/>
          <p:cNvSpPr/>
          <p:nvPr/>
        </p:nvSpPr>
        <p:spPr>
          <a:xfrm>
            <a:off x="5923105" y="3677079"/>
            <a:ext cx="302569" cy="31007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6" name="&quot;No&quot; Symbol 145"/>
          <p:cNvSpPr/>
          <p:nvPr/>
        </p:nvSpPr>
        <p:spPr>
          <a:xfrm>
            <a:off x="8273423" y="4058413"/>
            <a:ext cx="302569" cy="31007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7" name="&quot;No&quot; Symbol 146"/>
          <p:cNvSpPr/>
          <p:nvPr/>
        </p:nvSpPr>
        <p:spPr>
          <a:xfrm>
            <a:off x="9567361" y="4069451"/>
            <a:ext cx="302569" cy="31007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8" name="&quot;No&quot; Symbol 147"/>
          <p:cNvSpPr/>
          <p:nvPr/>
        </p:nvSpPr>
        <p:spPr>
          <a:xfrm>
            <a:off x="9645111" y="5660259"/>
            <a:ext cx="302569" cy="31007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9" name="&quot;No&quot; Symbol 148"/>
          <p:cNvSpPr/>
          <p:nvPr/>
        </p:nvSpPr>
        <p:spPr>
          <a:xfrm>
            <a:off x="9503785" y="6407609"/>
            <a:ext cx="697722" cy="444209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07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2" grpId="0" animBg="1"/>
      <p:bldP spid="127" grpId="0"/>
      <p:bldP spid="128" grpId="0" animBg="1"/>
      <p:bldP spid="129" grpId="0" animBg="1"/>
      <p:bldP spid="134" grpId="0" animBg="1"/>
      <p:bldP spid="135" grpId="0" animBg="1"/>
      <p:bldP spid="141" grpId="0" animBg="1"/>
      <p:bldP spid="142" grpId="0" animBg="1"/>
      <p:bldP spid="143" grpId="0" animBg="1"/>
      <p:bldP spid="131" grpId="0" animBg="1"/>
      <p:bldP spid="145" grpId="0" animBg="1"/>
      <p:bldP spid="146" grpId="0" animBg="1"/>
      <p:bldP spid="147" grpId="0" animBg="1"/>
      <p:bldP spid="148" grpId="0" animBg="1"/>
      <p:bldP spid="1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Example (#1)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Solved?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74914" y="962885"/>
            <a:ext cx="5715000" cy="571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49136" y="2992981"/>
            <a:ext cx="1866900" cy="121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>
              <a:rot lat="899439" lon="1232146" rev="12422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ial Black" panose="020B0A04020102020204" pitchFamily="34" charset="0"/>
              </a:rPr>
              <a:t>Fearbegone</a:t>
            </a:r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</a:rPr>
              <a:t>®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(Orx</a:t>
            </a:r>
            <a:r>
              <a:rPr lang="en-US" sz="1400" baseline="-25000" dirty="0">
                <a:solidFill>
                  <a:schemeClr val="tx1"/>
                </a:solidFill>
              </a:rPr>
              <a:t>1</a:t>
            </a:r>
            <a:r>
              <a:rPr lang="en-US" sz="1400" dirty="0">
                <a:solidFill>
                  <a:schemeClr val="tx1"/>
                </a:solidFill>
              </a:rPr>
              <a:t> Antagonist)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  <a:p>
            <a:pPr algn="ctr"/>
            <a:r>
              <a:rPr lang="en-US" sz="1000" dirty="0">
                <a:solidFill>
                  <a:schemeClr val="tx1"/>
                </a:solidFill>
              </a:rPr>
              <a:t>Take as needed to reduce uncontrollable fear-related anxiety or depression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40086" y="2600527"/>
            <a:ext cx="555270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 Effects May Include: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Daytime sleepiness/drowsiness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Decreased energy levels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Reduced appetite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 of motivation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0" y="6068568"/>
            <a:ext cx="8378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Kiyashchenko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 I., et al. 2002..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Journal of Neuroscience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22(13): 5282-5286.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Hagan, J. J., et al. 1999.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Proceedings of the National Academy of Sciences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96(19): 10911-10916.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Sakurai, T., et al. 1998.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en-US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92(4): 573-585.</a:t>
            </a:r>
          </a:p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Borgland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SL et al. 2009..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Neuroscience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11215-11225.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0" y="2139404"/>
            <a:ext cx="12191999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Goal:  </a:t>
            </a:r>
          </a:p>
          <a:p>
            <a:pPr algn="ctr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Precise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Delivery of Therapeutic Agents </a:t>
            </a:r>
          </a:p>
        </p:txBody>
      </p:sp>
    </p:spTree>
    <p:extLst>
      <p:ext uri="{BB962C8B-B14F-4D97-AF65-F5344CB8AC3E}">
        <p14:creationId xmlns:p14="http://schemas.microsoft.com/office/powerpoint/2010/main" val="247279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allAtOnce"/>
      <p:bldP spid="136" grpId="0" build="allAtOnce"/>
      <p:bldP spid="139" grpId="0" uiExpand="1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Solution?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Nanoparticles?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1487" t="7131" r="-1" b="32607"/>
          <a:stretch/>
        </p:blipFill>
        <p:spPr>
          <a:xfrm>
            <a:off x="8672950" y="2313704"/>
            <a:ext cx="1498889" cy="304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67796" t="7131" r="-1" b="32607"/>
          <a:stretch/>
        </p:blipFill>
        <p:spPr>
          <a:xfrm>
            <a:off x="7564588" y="2313704"/>
            <a:ext cx="2607252" cy="304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49485" t="7131" r="-2" b="32607"/>
          <a:stretch/>
        </p:blipFill>
        <p:spPr>
          <a:xfrm>
            <a:off x="6082150" y="2313704"/>
            <a:ext cx="4089690" cy="304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8020" t="7131" r="-3" b="32607"/>
          <a:stretch/>
        </p:blipFill>
        <p:spPr>
          <a:xfrm>
            <a:off x="5153896" y="2313704"/>
            <a:ext cx="5017944" cy="304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6874" t="7131" r="-3" b="32607"/>
          <a:stretch/>
        </p:blipFill>
        <p:spPr>
          <a:xfrm>
            <a:off x="2632369" y="2313704"/>
            <a:ext cx="7539471" cy="304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-143" t="7131" r="-3" b="32333"/>
          <a:stretch/>
        </p:blipFill>
        <p:spPr>
          <a:xfrm>
            <a:off x="2064333" y="2313703"/>
            <a:ext cx="8107508" cy="30618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-143" t="7131" r="-3" b="6995"/>
          <a:stretch/>
        </p:blipFill>
        <p:spPr>
          <a:xfrm>
            <a:off x="2064333" y="2320630"/>
            <a:ext cx="8107508" cy="43434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14255" y="5361704"/>
            <a:ext cx="1094509" cy="1177641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 rot="2862412">
            <a:off x="6023959" y="1242474"/>
            <a:ext cx="471053" cy="484575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25214" y="1119659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have a cool name...let’s explore these a bit more...</a:t>
            </a:r>
          </a:p>
        </p:txBody>
      </p:sp>
    </p:spTree>
    <p:extLst>
      <p:ext uri="{BB962C8B-B14F-4D97-AF65-F5344CB8AC3E}">
        <p14:creationId xmlns:p14="http://schemas.microsoft.com/office/powerpoint/2010/main" val="188167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Solution?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Dendrimers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68659" y="1825625"/>
            <a:ext cx="6051484" cy="435133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Spherical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Symmetrical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Core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Branches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Outermost shell may be functionalized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203" b="13406"/>
          <a:stretch/>
        </p:blipFill>
        <p:spPr>
          <a:xfrm>
            <a:off x="6507763" y="1729047"/>
            <a:ext cx="5296616" cy="47887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13" y="6567055"/>
            <a:ext cx="12123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Pathak, A., et al. 2009.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Biotechnology Journal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(11): 1559-1572.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34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Solution?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Dendrimers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22"/>
          <a:stretch/>
        </p:blipFill>
        <p:spPr>
          <a:xfrm>
            <a:off x="242020" y="1815383"/>
            <a:ext cx="6397771" cy="19669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13" y="6567055"/>
            <a:ext cx="12123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http://www4.utsouthwestern.edu/jdebralab/dendrimer.htm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954" y="3016251"/>
            <a:ext cx="5600700" cy="1162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" t="49119" r="3464" b="-2314"/>
          <a:stretch/>
        </p:blipFill>
        <p:spPr>
          <a:xfrm>
            <a:off x="242020" y="4009333"/>
            <a:ext cx="6147520" cy="228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4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26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Problem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8318" y="1114062"/>
            <a:ext cx="6593711" cy="4945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39" r="5771" b="9142"/>
          <a:stretch/>
        </p:blipFill>
        <p:spPr>
          <a:xfrm>
            <a:off x="5708629" y="933953"/>
            <a:ext cx="6345381" cy="69354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3828" y="1095085"/>
            <a:ext cx="2688302" cy="57931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1209048" y="2973069"/>
            <a:ext cx="5710402" cy="2119956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690417" y="3625564"/>
            <a:ext cx="736579" cy="8149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30205" y="2793988"/>
            <a:ext cx="764968" cy="7649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41998" y="1414946"/>
            <a:ext cx="341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Solved?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883" y="1462992"/>
            <a:ext cx="6159014" cy="57794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8860" y="4019183"/>
            <a:ext cx="764968" cy="7649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29939" y="804212"/>
            <a:ext cx="3266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More on this later...</a:t>
            </a:r>
          </a:p>
        </p:txBody>
      </p:sp>
    </p:spTree>
    <p:extLst>
      <p:ext uri="{BB962C8B-B14F-4D97-AF65-F5344CB8AC3E}">
        <p14:creationId xmlns:p14="http://schemas.microsoft.com/office/powerpoint/2010/main" val="236678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22213 -0.055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7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/>
      <p:bldP spid="18" grpId="0"/>
      <p:bldP spid="1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Solution?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Dendrimers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2123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Tomalia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 &amp;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Fréchet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JM 2002.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Polymer Science Part A: Polymer Chemistry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2719-2728.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568" y="1824105"/>
            <a:ext cx="9296708" cy="465269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511637" y="4017819"/>
            <a:ext cx="3006436" cy="91440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8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Solution?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NPs vs Viruses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952172"/>
            <a:ext cx="4419600" cy="435133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Negative perception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storage capacity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Deadly immune response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Insertional mutagenesis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a few infect neurons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Expensive and complicated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24641"/>
          <a:stretch/>
        </p:blipFill>
        <p:spPr>
          <a:xfrm>
            <a:off x="6236144" y="1923730"/>
            <a:ext cx="5536756" cy="43797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607462"/>
            <a:ext cx="11907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Sheridan, C. 2011.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Biotechnology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121.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564DA7D-FD98-4693-92A1-6AAF56B96800}"/>
              </a:ext>
            </a:extLst>
          </p:cNvPr>
          <p:cNvSpPr txBox="1"/>
          <p:nvPr/>
        </p:nvSpPr>
        <p:spPr>
          <a:xfrm>
            <a:off x="1" y="2605761"/>
            <a:ext cx="12191999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NPs help us reach “The Goal?”</a:t>
            </a:r>
          </a:p>
        </p:txBody>
      </p:sp>
    </p:spTree>
    <p:extLst>
      <p:ext uri="{BB962C8B-B14F-4D97-AF65-F5344CB8AC3E}">
        <p14:creationId xmlns:p14="http://schemas.microsoft.com/office/powerpoint/2010/main" val="195349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4" grpId="0"/>
      <p:bldP spid="14" grpId="1"/>
      <p:bldP spid="7" grpId="0" build="allAtOnce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Example (#2)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Alzheimer’s Disease (AD) is Bad</a:t>
            </a:r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204354" y="1909521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Symptoms</a:t>
            </a: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ttention/memory decline</a:t>
            </a: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isruption of sleep</a:t>
            </a: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ncreasing dependence</a:t>
            </a: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peech difficulties</a:t>
            </a: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ehavioral changes</a:t>
            </a: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brupt moodiness</a:t>
            </a:r>
          </a:p>
          <a:p>
            <a:pPr lvl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eath (3-9 years after diagnosis)</a:t>
            </a:r>
          </a:p>
          <a:p>
            <a:pPr lvl="1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Heavily researched, but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still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 fully understood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8257308" y="1909521"/>
            <a:ext cx="46482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Brain Atrophy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Characterized by:</a:t>
            </a:r>
          </a:p>
          <a:p>
            <a:pPr lvl="2"/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Shrunken Cortex</a:t>
            </a:r>
          </a:p>
          <a:p>
            <a:pPr lvl="2"/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Expanded Ventricles</a:t>
            </a:r>
          </a:p>
          <a:p>
            <a:pPr lvl="2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Diminished Hippocampus</a:t>
            </a:r>
          </a:p>
          <a:p>
            <a:pPr lvl="2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4113" y="2203705"/>
            <a:ext cx="2951018" cy="304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>
            <a:off x="7093527" y="2088607"/>
            <a:ext cx="20782" cy="582116"/>
          </a:xfrm>
          <a:prstGeom prst="straightConnector1">
            <a:avLst/>
          </a:prstGeom>
          <a:ln w="762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692609" y="3002978"/>
            <a:ext cx="690996" cy="725312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916014" y="3981719"/>
            <a:ext cx="690131" cy="6302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9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Example (#2)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Alzheimer’s Disease (AD) is Bad</a:t>
            </a:r>
          </a:p>
        </p:txBody>
      </p:sp>
      <p:pic>
        <p:nvPicPr>
          <p:cNvPr id="12" name="Picture 11" descr="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2119190"/>
            <a:ext cx="10482786" cy="31316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44E7476-B021-4D48-B6E9-5A2BFE5BDC56}"/>
              </a:ext>
            </a:extLst>
          </p:cNvPr>
          <p:cNvSpPr/>
          <p:nvPr/>
        </p:nvSpPr>
        <p:spPr>
          <a:xfrm>
            <a:off x="5387009" y="2594113"/>
            <a:ext cx="1073426" cy="39756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Up 3">
            <a:extLst>
              <a:ext uri="{FF2B5EF4-FFF2-40B4-BE49-F238E27FC236}">
                <a16:creationId xmlns:a16="http://schemas.microsoft.com/office/drawing/2014/main" xmlns="" id="{93D0A552-F7B0-461E-8BC4-E2D7F9C89083}"/>
              </a:ext>
            </a:extLst>
          </p:cNvPr>
          <p:cNvSpPr/>
          <p:nvPr/>
        </p:nvSpPr>
        <p:spPr>
          <a:xfrm>
            <a:off x="5764695" y="3047406"/>
            <a:ext cx="258417" cy="279463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433FA40-2499-4FB9-9CBC-BFFC1DC168A8}"/>
              </a:ext>
            </a:extLst>
          </p:cNvPr>
          <p:cNvSpPr txBox="1"/>
          <p:nvPr/>
        </p:nvSpPr>
        <p:spPr>
          <a:xfrm>
            <a:off x="5327374" y="3309731"/>
            <a:ext cx="1192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BACE1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581001"/>
            <a:ext cx="38931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Perneczky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R. et al. 2014.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Trends Mol Med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20(1):8-15.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61999" y="1009330"/>
            <a:ext cx="7235187" cy="557167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-32815" y="6545628"/>
            <a:ext cx="6719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Selkoe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J. 2013.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154(2): 468-468. e461.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2664518"/>
            <a:ext cx="12191999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a targeted approach be used to treat AD?</a:t>
            </a:r>
          </a:p>
        </p:txBody>
      </p:sp>
    </p:spTree>
    <p:extLst>
      <p:ext uri="{BB962C8B-B14F-4D97-AF65-F5344CB8AC3E}">
        <p14:creationId xmlns:p14="http://schemas.microsoft.com/office/powerpoint/2010/main" val="11543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13" grpId="0"/>
      <p:bldP spid="18" grpId="0"/>
      <p:bldP spid="19" grpId="0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Example (#2)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Nanoparticle Complex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581001"/>
            <a:ext cx="38931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Liu, Y et al. 2016.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Biomaterials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33-45.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" r="9573" b="65477"/>
          <a:stretch/>
        </p:blipFill>
        <p:spPr>
          <a:xfrm>
            <a:off x="0" y="2243524"/>
            <a:ext cx="12192000" cy="27192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87A1A48-07BD-485F-922B-DEFE5DABEE77}"/>
              </a:ext>
            </a:extLst>
          </p:cNvPr>
          <p:cNvSpPr/>
          <p:nvPr/>
        </p:nvSpPr>
        <p:spPr>
          <a:xfrm>
            <a:off x="4073236" y="4253345"/>
            <a:ext cx="2424546" cy="526473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xmlns="" id="{0808B6FC-19FC-4BFE-AB00-CC72EF4259BD}"/>
              </a:ext>
            </a:extLst>
          </p:cNvPr>
          <p:cNvSpPr/>
          <p:nvPr/>
        </p:nvSpPr>
        <p:spPr>
          <a:xfrm>
            <a:off x="5043055" y="4841881"/>
            <a:ext cx="346363" cy="60846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E4B1ADC-E9A0-4487-B3D6-77F3A0FA2BBD}"/>
              </a:ext>
            </a:extLst>
          </p:cNvPr>
          <p:cNvSpPr/>
          <p:nvPr/>
        </p:nvSpPr>
        <p:spPr>
          <a:xfrm>
            <a:off x="2105890" y="3810000"/>
            <a:ext cx="692728" cy="38128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xmlns="" id="{E4FF0D86-92B8-4547-AB58-177335F90BEF}"/>
              </a:ext>
            </a:extLst>
          </p:cNvPr>
          <p:cNvSpPr/>
          <p:nvPr/>
        </p:nvSpPr>
        <p:spPr>
          <a:xfrm rot="20857701">
            <a:off x="2381792" y="4290504"/>
            <a:ext cx="346363" cy="60846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5213B08-10BC-44FA-9982-4A812EB87DCB}"/>
              </a:ext>
            </a:extLst>
          </p:cNvPr>
          <p:cNvSpPr/>
          <p:nvPr/>
        </p:nvSpPr>
        <p:spPr>
          <a:xfrm>
            <a:off x="2265217" y="2271234"/>
            <a:ext cx="1489364" cy="494134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xmlns="" id="{332D1DDD-8C52-405E-8BD1-166D1202B0EA}"/>
              </a:ext>
            </a:extLst>
          </p:cNvPr>
          <p:cNvSpPr/>
          <p:nvPr/>
        </p:nvSpPr>
        <p:spPr>
          <a:xfrm rot="10800000">
            <a:off x="2798618" y="1549189"/>
            <a:ext cx="346363" cy="60846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BAB0A5E-FB13-45DA-945D-EBF710C34E94}"/>
              </a:ext>
            </a:extLst>
          </p:cNvPr>
          <p:cNvSpPr/>
          <p:nvPr/>
        </p:nvSpPr>
        <p:spPr>
          <a:xfrm>
            <a:off x="443346" y="2439716"/>
            <a:ext cx="1330036" cy="526473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xmlns="" id="{2015E2B4-4537-4AC4-BAA9-16B361016866}"/>
              </a:ext>
            </a:extLst>
          </p:cNvPr>
          <p:cNvSpPr/>
          <p:nvPr/>
        </p:nvSpPr>
        <p:spPr>
          <a:xfrm rot="10800000">
            <a:off x="959427" y="1728794"/>
            <a:ext cx="346363" cy="60846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06CB871-1308-48B3-B9A5-12C464A83ED8}"/>
              </a:ext>
            </a:extLst>
          </p:cNvPr>
          <p:cNvSpPr/>
          <p:nvPr/>
        </p:nvSpPr>
        <p:spPr>
          <a:xfrm>
            <a:off x="1801087" y="3176657"/>
            <a:ext cx="692728" cy="38128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xmlns="" id="{372DD000-7C6E-422F-AEE6-4DF92615F6C9}"/>
              </a:ext>
            </a:extLst>
          </p:cNvPr>
          <p:cNvSpPr/>
          <p:nvPr/>
        </p:nvSpPr>
        <p:spPr>
          <a:xfrm rot="1197238">
            <a:off x="1437550" y="3585078"/>
            <a:ext cx="368467" cy="155779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91D4E9E-426E-481B-96E0-68E01A546962}"/>
              </a:ext>
            </a:extLst>
          </p:cNvPr>
          <p:cNvSpPr txBox="1"/>
          <p:nvPr/>
        </p:nvSpPr>
        <p:spPr>
          <a:xfrm>
            <a:off x="394859" y="5094557"/>
            <a:ext cx="1711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Dendrigraft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Poly-L-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Lysines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DC65088-9B97-458F-A9B4-AC71362818E1}"/>
              </a:ext>
            </a:extLst>
          </p:cNvPr>
          <p:cNvSpPr txBox="1"/>
          <p:nvPr/>
        </p:nvSpPr>
        <p:spPr>
          <a:xfrm>
            <a:off x="1946563" y="4884896"/>
            <a:ext cx="1711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Polyethylene Glycol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3FB7BB9-D0C9-4A84-8E33-902BE8E3A4BD}"/>
              </a:ext>
            </a:extLst>
          </p:cNvPr>
          <p:cNvSpPr txBox="1"/>
          <p:nvPr/>
        </p:nvSpPr>
        <p:spPr>
          <a:xfrm>
            <a:off x="270065" y="840123"/>
            <a:ext cx="1711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Rabies Virus Glycoprotein (29 aa)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80E29B4-E490-4076-820E-031BA1F83052}"/>
              </a:ext>
            </a:extLst>
          </p:cNvPr>
          <p:cNvSpPr txBox="1"/>
          <p:nvPr/>
        </p:nvSpPr>
        <p:spPr>
          <a:xfrm>
            <a:off x="2116280" y="1199394"/>
            <a:ext cx="171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D-TLKIVW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8CA1908-4647-4080-AF4B-C70D7C846C25}"/>
              </a:ext>
            </a:extLst>
          </p:cNvPr>
          <p:cNvSpPr txBox="1"/>
          <p:nvPr/>
        </p:nvSpPr>
        <p:spPr>
          <a:xfrm>
            <a:off x="4360717" y="5454520"/>
            <a:ext cx="1711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BACE1 Antisense Plasmid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21BFE10-B24C-47EF-9F55-F3C4DC2060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165" t="36818" r="12159" b="16289"/>
          <a:stretch/>
        </p:blipFill>
        <p:spPr>
          <a:xfrm>
            <a:off x="9441936" y="4125342"/>
            <a:ext cx="2750064" cy="27192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9C00F80-E0AC-4095-9D00-2CBA345E8FDA}"/>
              </a:ext>
            </a:extLst>
          </p:cNvPr>
          <p:cNvSpPr txBox="1"/>
          <p:nvPr/>
        </p:nvSpPr>
        <p:spPr>
          <a:xfrm>
            <a:off x="0" y="2664518"/>
            <a:ext cx="12191999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RVG29 help treatments cross the BBB?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1680" y="1971631"/>
            <a:ext cx="4394909" cy="443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4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3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6" grpId="0"/>
      <p:bldP spid="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2" grpId="0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Example (#2)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BBB means Blood Brain Barrier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E1B4AB4-3F36-4E78-8B7E-A7DEEE87C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23" t="17418" r="2050" b="7476"/>
          <a:stretch/>
        </p:blipFill>
        <p:spPr>
          <a:xfrm>
            <a:off x="1842659" y="2077932"/>
            <a:ext cx="8575964" cy="43488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8619DD5-8771-412C-85D9-8D67D265F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659" y="1923730"/>
            <a:ext cx="8606474" cy="492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2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Example (#2)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RVG29 Escorts Nanoparticle Complex Across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vitro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BBB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426778"/>
            <a:ext cx="49183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Yusof, S., et al. 2014.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Journal of Pharmaceutical Sciences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Liu, Y et al. 2016.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Biomaterials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33-45.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4"/>
          <a:stretch/>
        </p:blipFill>
        <p:spPr>
          <a:xfrm>
            <a:off x="6679841" y="2519340"/>
            <a:ext cx="5382672" cy="3704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E6D915C-3B19-437E-AC4A-8980E93AFA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129487" y="3076581"/>
            <a:ext cx="6288794" cy="252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9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Example (#2)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RVG29 Escorts Nanoparticle Complex Across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vitro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BBB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611594"/>
            <a:ext cx="49183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Liu, Y et al. 2016.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Biomaterials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33-45.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CB815EB-E4EC-4475-A56D-3DD1CA0C5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23730"/>
            <a:ext cx="10058400" cy="43596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23C5431-6B9F-403B-8D19-5BF428DE3FCA}"/>
              </a:ext>
            </a:extLst>
          </p:cNvPr>
          <p:cNvSpPr txBox="1"/>
          <p:nvPr/>
        </p:nvSpPr>
        <p:spPr>
          <a:xfrm>
            <a:off x="0" y="2664518"/>
            <a:ext cx="12191999" cy="193899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Great!  We see crossing of the BBB…</a:t>
            </a: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what about therapeutic outcomes?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F96484-715E-47F1-BE31-C5F3FD2CB64F}"/>
              </a:ext>
            </a:extLst>
          </p:cNvPr>
          <p:cNvSpPr txBox="1"/>
          <p:nvPr/>
        </p:nvSpPr>
        <p:spPr>
          <a:xfrm>
            <a:off x="3823855" y="1945544"/>
            <a:ext cx="651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E5C4B53-2C73-4F86-A30D-CB46A73E0607}"/>
              </a:ext>
            </a:extLst>
          </p:cNvPr>
          <p:cNvSpPr txBox="1"/>
          <p:nvPr/>
        </p:nvSpPr>
        <p:spPr>
          <a:xfrm>
            <a:off x="6927272" y="1923730"/>
            <a:ext cx="99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Peptide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EC1A063-53D1-459F-B9A1-0CD4D47F2407}"/>
              </a:ext>
            </a:extLst>
          </p:cNvPr>
          <p:cNvSpPr txBox="1"/>
          <p:nvPr/>
        </p:nvSpPr>
        <p:spPr>
          <a:xfrm>
            <a:off x="10259289" y="1921844"/>
            <a:ext cx="99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Merged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6AB6751-C63F-49D2-B3DD-296D7F2E257E}"/>
              </a:ext>
            </a:extLst>
          </p:cNvPr>
          <p:cNvSpPr txBox="1"/>
          <p:nvPr/>
        </p:nvSpPr>
        <p:spPr>
          <a:xfrm>
            <a:off x="1267692" y="3734246"/>
            <a:ext cx="119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 RVG29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1D70E3B-C101-4AC1-BC89-7C4BF8C5F1A8}"/>
              </a:ext>
            </a:extLst>
          </p:cNvPr>
          <p:cNvSpPr txBox="1"/>
          <p:nvPr/>
        </p:nvSpPr>
        <p:spPr>
          <a:xfrm>
            <a:off x="4648199" y="3734246"/>
            <a:ext cx="119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 RVG29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6B6850D-806D-49C2-9AD3-E510F4AE0B4C}"/>
              </a:ext>
            </a:extLst>
          </p:cNvPr>
          <p:cNvSpPr txBox="1"/>
          <p:nvPr/>
        </p:nvSpPr>
        <p:spPr>
          <a:xfrm>
            <a:off x="8070270" y="3734246"/>
            <a:ext cx="119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 RVG29</a:t>
            </a:r>
          </a:p>
        </p:txBody>
      </p:sp>
    </p:spTree>
    <p:extLst>
      <p:ext uri="{BB962C8B-B14F-4D97-AF65-F5344CB8AC3E}">
        <p14:creationId xmlns:p14="http://schemas.microsoft.com/office/powerpoint/2010/main" val="276252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8" grpId="0" build="allAtOnce" animBg="1"/>
      <p:bldP spid="3" grpId="0"/>
      <p:bldP spid="9" grpId="0"/>
      <p:bldP spid="10" grpId="0"/>
      <p:bldP spid="11" grpId="0"/>
      <p:bldP spid="12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Example (#2)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Nanoparticle Complex ↓ BACE1 in AD Mice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581001"/>
            <a:ext cx="38931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Liu, Y et al. 2016.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Biomaterials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33-45.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52"/>
          <a:stretch/>
        </p:blipFill>
        <p:spPr>
          <a:xfrm>
            <a:off x="216424" y="2339366"/>
            <a:ext cx="6073540" cy="3311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93A13CE-1E56-4B94-91EC-9935AE91AC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353" y="2141414"/>
            <a:ext cx="5501223" cy="38210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ADF2EA-D61D-4D6B-87F2-1B9D6CF73EF7}"/>
              </a:ext>
            </a:extLst>
          </p:cNvPr>
          <p:cNvSpPr txBox="1"/>
          <p:nvPr/>
        </p:nvSpPr>
        <p:spPr>
          <a:xfrm>
            <a:off x="7842742" y="4370448"/>
            <a:ext cx="6857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0E60295-D82C-47BD-BCF5-099F8EB11F8A}"/>
              </a:ext>
            </a:extLst>
          </p:cNvPr>
          <p:cNvSpPr txBox="1"/>
          <p:nvPr/>
        </p:nvSpPr>
        <p:spPr>
          <a:xfrm>
            <a:off x="8255981" y="4370449"/>
            <a:ext cx="24972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+DGLs-PEG-RVG29/</a:t>
            </a:r>
            <a:r>
              <a:rPr lang="en-US" sz="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pshSc</a:t>
            </a:r>
            <a:endParaRPr 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1759E7D-CEFB-4576-85B2-1B58E6715C0D}"/>
              </a:ext>
            </a:extLst>
          </p:cNvPr>
          <p:cNvSpPr txBox="1"/>
          <p:nvPr/>
        </p:nvSpPr>
        <p:spPr>
          <a:xfrm>
            <a:off x="9918154" y="4370447"/>
            <a:ext cx="24972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+DGLs-PEG-RVG29/BACE1-AS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4A396A7-F1AE-480F-BCAA-A80DCD0AA806}"/>
              </a:ext>
            </a:extLst>
          </p:cNvPr>
          <p:cNvSpPr txBox="1"/>
          <p:nvPr/>
        </p:nvSpPr>
        <p:spPr>
          <a:xfrm>
            <a:off x="6303628" y="5714993"/>
            <a:ext cx="24972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+DGLs-PEG-RVG29-D-peptide/</a:t>
            </a:r>
            <a:r>
              <a:rPr lang="en-US" sz="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pshSc</a:t>
            </a:r>
            <a:endParaRPr 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244EC9-3392-45D9-8651-725F4851AE9E}"/>
              </a:ext>
            </a:extLst>
          </p:cNvPr>
          <p:cNvSpPr txBox="1"/>
          <p:nvPr/>
        </p:nvSpPr>
        <p:spPr>
          <a:xfrm>
            <a:off x="8630144" y="5608817"/>
            <a:ext cx="1598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+DGLs-PEG-RVG29-D-peptide/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BACE1-AS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DE9D116-A219-48BF-A907-EB21F258CC51}"/>
              </a:ext>
            </a:extLst>
          </p:cNvPr>
          <p:cNvSpPr txBox="1"/>
          <p:nvPr/>
        </p:nvSpPr>
        <p:spPr>
          <a:xfrm>
            <a:off x="10298630" y="5721333"/>
            <a:ext cx="24972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Non-Transgenic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48ECFA-3C18-46DD-88FF-F081B0A0BE0A}"/>
              </a:ext>
            </a:extLst>
          </p:cNvPr>
          <p:cNvSpPr/>
          <p:nvPr/>
        </p:nvSpPr>
        <p:spPr>
          <a:xfrm>
            <a:off x="2064328" y="3560618"/>
            <a:ext cx="609600" cy="1842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2D1FBC9-11D6-4C77-B9AC-C10EBCD3D01F}"/>
              </a:ext>
            </a:extLst>
          </p:cNvPr>
          <p:cNvSpPr/>
          <p:nvPr/>
        </p:nvSpPr>
        <p:spPr>
          <a:xfrm>
            <a:off x="2759134" y="3556842"/>
            <a:ext cx="609600" cy="1842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90AC218-3D13-4C9B-841A-C99A55F58E7C}"/>
              </a:ext>
            </a:extLst>
          </p:cNvPr>
          <p:cNvSpPr/>
          <p:nvPr/>
        </p:nvSpPr>
        <p:spPr>
          <a:xfrm>
            <a:off x="3396762" y="3429000"/>
            <a:ext cx="609600" cy="1970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F34376D-CA61-4243-BA0C-3C78B9FB6273}"/>
              </a:ext>
            </a:extLst>
          </p:cNvPr>
          <p:cNvSpPr/>
          <p:nvPr/>
        </p:nvSpPr>
        <p:spPr>
          <a:xfrm>
            <a:off x="4075637" y="3429000"/>
            <a:ext cx="609600" cy="1970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B5534E7-3125-4D58-BC20-659909B3E7A2}"/>
              </a:ext>
            </a:extLst>
          </p:cNvPr>
          <p:cNvSpPr/>
          <p:nvPr/>
        </p:nvSpPr>
        <p:spPr>
          <a:xfrm>
            <a:off x="4737123" y="3437503"/>
            <a:ext cx="609600" cy="1970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520F826-86F8-4422-BC42-3C7B7B743D79}"/>
              </a:ext>
            </a:extLst>
          </p:cNvPr>
          <p:cNvSpPr/>
          <p:nvPr/>
        </p:nvSpPr>
        <p:spPr>
          <a:xfrm>
            <a:off x="10163003" y="3241966"/>
            <a:ext cx="1807323" cy="13577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8B20EBB-1F1B-4D77-86FB-0432CE7D4D9B}"/>
              </a:ext>
            </a:extLst>
          </p:cNvPr>
          <p:cNvSpPr/>
          <p:nvPr/>
        </p:nvSpPr>
        <p:spPr>
          <a:xfrm>
            <a:off x="8375761" y="4599715"/>
            <a:ext cx="1807323" cy="13577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6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14" grpId="0"/>
      <p:bldP spid="5" grpId="0" animBg="1"/>
      <p:bldP spid="15" grpId="0" animBg="1"/>
      <p:bldP spid="16" grpId="0" animBg="1"/>
      <p:bldP spid="17" grpId="0" animBg="1"/>
      <p:bldP spid="18" grpId="0" animBg="1"/>
      <p:bldP spid="6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CAAD1F8-840D-4242-B6FC-6199C4F71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7" y="1886416"/>
            <a:ext cx="5223726" cy="49715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Example (#2)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Nanoparticle Complex ↓ Amyloid Plaques in AD Mice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581001"/>
            <a:ext cx="38931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Liu, Y et al. 2016.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Biomaterials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33-45.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ADF2EA-D61D-4D6B-87F2-1B9D6CF73EF7}"/>
              </a:ext>
            </a:extLst>
          </p:cNvPr>
          <p:cNvSpPr txBox="1"/>
          <p:nvPr/>
        </p:nvSpPr>
        <p:spPr>
          <a:xfrm>
            <a:off x="4862873" y="5425647"/>
            <a:ext cx="6857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0E60295-D82C-47BD-BCF5-099F8EB11F8A}"/>
              </a:ext>
            </a:extLst>
          </p:cNvPr>
          <p:cNvSpPr txBox="1"/>
          <p:nvPr/>
        </p:nvSpPr>
        <p:spPr>
          <a:xfrm>
            <a:off x="5257288" y="2882036"/>
            <a:ext cx="24972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+DGLs-PEG-RVG29/</a:t>
            </a:r>
            <a:r>
              <a:rPr lang="en-US" sz="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pshSc</a:t>
            </a:r>
            <a:endParaRPr 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1759E7D-CEFB-4576-85B2-1B58E6715C0D}"/>
              </a:ext>
            </a:extLst>
          </p:cNvPr>
          <p:cNvSpPr txBox="1"/>
          <p:nvPr/>
        </p:nvSpPr>
        <p:spPr>
          <a:xfrm>
            <a:off x="6900011" y="2886618"/>
            <a:ext cx="24972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+DGLs-PEG-RVG29/BACE1-AS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4A396A7-F1AE-480F-BCAA-A80DCD0AA806}"/>
              </a:ext>
            </a:extLst>
          </p:cNvPr>
          <p:cNvSpPr txBox="1"/>
          <p:nvPr/>
        </p:nvSpPr>
        <p:spPr>
          <a:xfrm>
            <a:off x="3302245" y="4146828"/>
            <a:ext cx="24972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+DGLs-PEG-RVG29-D-peptide/</a:t>
            </a:r>
            <a:r>
              <a:rPr lang="en-US" sz="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pshSc</a:t>
            </a:r>
            <a:endParaRPr 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244EC9-3392-45D9-8651-725F4851AE9E}"/>
              </a:ext>
            </a:extLst>
          </p:cNvPr>
          <p:cNvSpPr txBox="1"/>
          <p:nvPr/>
        </p:nvSpPr>
        <p:spPr>
          <a:xfrm>
            <a:off x="5621704" y="4056250"/>
            <a:ext cx="1598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+DGLs-PEG-RVG29-D-peptide/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BACE1-AS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DE9D116-A219-48BF-A907-EB21F258CC51}"/>
              </a:ext>
            </a:extLst>
          </p:cNvPr>
          <p:cNvSpPr txBox="1"/>
          <p:nvPr/>
        </p:nvSpPr>
        <p:spPr>
          <a:xfrm>
            <a:off x="7232400" y="4151422"/>
            <a:ext cx="24972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Non-Transgenic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DAB7C1C-EE7F-402F-8C72-9268A7E4D47D}"/>
              </a:ext>
            </a:extLst>
          </p:cNvPr>
          <p:cNvSpPr txBox="1"/>
          <p:nvPr/>
        </p:nvSpPr>
        <p:spPr>
          <a:xfrm>
            <a:off x="4871357" y="2911420"/>
            <a:ext cx="6857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Saline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1D72864-9AEE-4771-958C-17BE3F8B066C}"/>
              </a:ext>
            </a:extLst>
          </p:cNvPr>
          <p:cNvSpPr txBox="1"/>
          <p:nvPr/>
        </p:nvSpPr>
        <p:spPr>
          <a:xfrm>
            <a:off x="5269837" y="5411881"/>
            <a:ext cx="24972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+DGLs-PEG-RVG29/</a:t>
            </a:r>
            <a:r>
              <a:rPr lang="en-US" sz="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pshSc</a:t>
            </a:r>
            <a:endParaRPr 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6D31A1D-B7D0-4461-BDCC-C2ED0EDDD7A1}"/>
              </a:ext>
            </a:extLst>
          </p:cNvPr>
          <p:cNvSpPr txBox="1"/>
          <p:nvPr/>
        </p:nvSpPr>
        <p:spPr>
          <a:xfrm>
            <a:off x="6901803" y="5427220"/>
            <a:ext cx="24972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+DGLs-PEG-RVG29/BACE1-AS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005BF6B-F938-4487-B15F-87EEBEA9EBFC}"/>
              </a:ext>
            </a:extLst>
          </p:cNvPr>
          <p:cNvSpPr txBox="1"/>
          <p:nvPr/>
        </p:nvSpPr>
        <p:spPr>
          <a:xfrm>
            <a:off x="3314793" y="6655160"/>
            <a:ext cx="24972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+DGLs-PEG-RVG29-D-peptide/</a:t>
            </a:r>
            <a:r>
              <a:rPr lang="en-US" sz="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pshSc</a:t>
            </a:r>
            <a:endParaRPr lang="en-US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155F06A-4054-4FE9-A34C-BB56189CD186}"/>
              </a:ext>
            </a:extLst>
          </p:cNvPr>
          <p:cNvSpPr txBox="1"/>
          <p:nvPr/>
        </p:nvSpPr>
        <p:spPr>
          <a:xfrm>
            <a:off x="5634250" y="6564585"/>
            <a:ext cx="1598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+DGLs-PEG-RVG29-D-peptide/</a:t>
            </a:r>
          </a:p>
          <a:p>
            <a:pPr algn="ctr"/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BACE1-AS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D1B898E-9CD1-4DCC-ABE2-DFB8BD6BE78A}"/>
              </a:ext>
            </a:extLst>
          </p:cNvPr>
          <p:cNvSpPr txBox="1"/>
          <p:nvPr/>
        </p:nvSpPr>
        <p:spPr>
          <a:xfrm>
            <a:off x="7244947" y="6670511"/>
            <a:ext cx="24972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Non-Transgenic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xmlns="" id="{928464FB-BD99-4D72-B772-05AD9B355A99}"/>
              </a:ext>
            </a:extLst>
          </p:cNvPr>
          <p:cNvSpPr/>
          <p:nvPr/>
        </p:nvSpPr>
        <p:spPr>
          <a:xfrm>
            <a:off x="3314793" y="1886416"/>
            <a:ext cx="138412" cy="2475856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xmlns="" id="{CD346C49-6E40-413D-A918-63831FF92B27}"/>
              </a:ext>
            </a:extLst>
          </p:cNvPr>
          <p:cNvSpPr/>
          <p:nvPr/>
        </p:nvSpPr>
        <p:spPr>
          <a:xfrm rot="10800000">
            <a:off x="9074552" y="4383990"/>
            <a:ext cx="138412" cy="2475856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86C7919-6985-4ABB-A624-8F37C234FFAD}"/>
              </a:ext>
            </a:extLst>
          </p:cNvPr>
          <p:cNvSpPr txBox="1"/>
          <p:nvPr/>
        </p:nvSpPr>
        <p:spPr>
          <a:xfrm>
            <a:off x="2026892" y="2898302"/>
            <a:ext cx="1398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Cortex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01CCFEB-9FB3-41E5-BED4-ED690869B7F2}"/>
              </a:ext>
            </a:extLst>
          </p:cNvPr>
          <p:cNvSpPr txBox="1"/>
          <p:nvPr/>
        </p:nvSpPr>
        <p:spPr>
          <a:xfrm>
            <a:off x="9335249" y="5437252"/>
            <a:ext cx="1521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Hippocampus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EA68439-A7FF-4BA3-BC93-DBDB76B58EB2}"/>
              </a:ext>
            </a:extLst>
          </p:cNvPr>
          <p:cNvSpPr/>
          <p:nvPr/>
        </p:nvSpPr>
        <p:spPr>
          <a:xfrm>
            <a:off x="7164435" y="1880924"/>
            <a:ext cx="1716286" cy="12145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2B23AB3-5500-41A9-B7FB-0BC31B3F618E}"/>
              </a:ext>
            </a:extLst>
          </p:cNvPr>
          <p:cNvSpPr/>
          <p:nvPr/>
        </p:nvSpPr>
        <p:spPr>
          <a:xfrm>
            <a:off x="5418758" y="3155543"/>
            <a:ext cx="1716286" cy="12145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49F3815-177E-47E1-9AD8-6A614A8A57E6}"/>
              </a:ext>
            </a:extLst>
          </p:cNvPr>
          <p:cNvSpPr/>
          <p:nvPr/>
        </p:nvSpPr>
        <p:spPr>
          <a:xfrm>
            <a:off x="5418756" y="5663224"/>
            <a:ext cx="1716286" cy="12145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F2FC023-E4EA-4395-83D4-7C50A5B41057}"/>
              </a:ext>
            </a:extLst>
          </p:cNvPr>
          <p:cNvSpPr/>
          <p:nvPr/>
        </p:nvSpPr>
        <p:spPr>
          <a:xfrm>
            <a:off x="7150577" y="4402454"/>
            <a:ext cx="1716286" cy="12145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8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26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Problem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8318" y="1114062"/>
            <a:ext cx="6593711" cy="49452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48261" y="3265715"/>
            <a:ext cx="541176" cy="783771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78606" t="50340"/>
          <a:stretch/>
        </p:blipFill>
        <p:spPr>
          <a:xfrm>
            <a:off x="984067" y="1581539"/>
            <a:ext cx="3326676" cy="4403926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</p:pic>
      <p:sp>
        <p:nvSpPr>
          <p:cNvPr id="18" name="Rectangle 17"/>
          <p:cNvSpPr/>
          <p:nvPr/>
        </p:nvSpPr>
        <p:spPr>
          <a:xfrm>
            <a:off x="2320833" y="1716834"/>
            <a:ext cx="944881" cy="951722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919" t="9871" r="42295"/>
          <a:stretch/>
        </p:blipFill>
        <p:spPr>
          <a:xfrm>
            <a:off x="5074272" y="1114062"/>
            <a:ext cx="6923315" cy="5605851"/>
          </a:xfrm>
          <a:prstGeom prst="rect">
            <a:avLst/>
          </a:prstGeom>
          <a:ln w="57150">
            <a:solidFill>
              <a:schemeClr val="tx1"/>
            </a:solidFill>
            <a:prstDash val="sysDash"/>
          </a:ln>
        </p:spPr>
      </p:pic>
      <p:sp>
        <p:nvSpPr>
          <p:cNvPr id="7" name="TextBox 6"/>
          <p:cNvSpPr txBox="1"/>
          <p:nvPr/>
        </p:nvSpPr>
        <p:spPr>
          <a:xfrm>
            <a:off x="9405257" y="2101114"/>
            <a:ext cx="1194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02416" y="2343045"/>
            <a:ext cx="1194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13483" y="2722149"/>
            <a:ext cx="1194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956530" y="2920378"/>
            <a:ext cx="1194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14928" y="3265715"/>
            <a:ext cx="1194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607782" y="3541413"/>
            <a:ext cx="1194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98811" y="3409903"/>
            <a:ext cx="1194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08932" y="4349903"/>
            <a:ext cx="1194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84997" y="3871697"/>
            <a:ext cx="1194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16323" y="4057643"/>
            <a:ext cx="1194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762211" y="4677693"/>
            <a:ext cx="1194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35689" y="3782338"/>
            <a:ext cx="1194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32848" y="2510604"/>
            <a:ext cx="1194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263418" y="3260098"/>
            <a:ext cx="1194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79568" y="3018112"/>
            <a:ext cx="1194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56231" y="3556221"/>
            <a:ext cx="1194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608913" y="4379429"/>
            <a:ext cx="1194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430007" y="2775536"/>
            <a:ext cx="1194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239240" y="2139404"/>
            <a:ext cx="1194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324543" y="2082753"/>
            <a:ext cx="1194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B050"/>
                </a:solidFill>
              </a:rPr>
              <a:t>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15871" y="2925278"/>
            <a:ext cx="1194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B050"/>
                </a:solidFill>
              </a:rPr>
              <a:t>O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982893" y="3955759"/>
            <a:ext cx="1194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B050"/>
                </a:solidFill>
              </a:rPr>
              <a:t>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139404"/>
            <a:ext cx="12191999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Goal:  </a:t>
            </a:r>
          </a:p>
          <a:p>
            <a:pPr algn="ctr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Precise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Delivery of Therapeutic Agents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31682" y="3466255"/>
            <a:ext cx="4998336" cy="138499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source of problem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 unwanted side effects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Personalization of treatment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50823" y="1103835"/>
            <a:ext cx="3909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More on this stuff later too...</a:t>
            </a:r>
          </a:p>
        </p:txBody>
      </p:sp>
    </p:spTree>
    <p:extLst>
      <p:ext uri="{BB962C8B-B14F-4D97-AF65-F5344CB8AC3E}">
        <p14:creationId xmlns:p14="http://schemas.microsoft.com/office/powerpoint/2010/main" val="236406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8" grpId="0" animBg="1"/>
      <p:bldP spid="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11" grpId="0" uiExpand="1" build="allAtOnce" animBg="1"/>
      <p:bldP spid="40" grpId="0" uiExpand="1" build="allAtOnce" animBg="1"/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Example (#2)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581001"/>
            <a:ext cx="38931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Liu, Y et al. 2016.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Biomaterials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33-45.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3" r="7696" b="57176"/>
          <a:stretch/>
        </p:blipFill>
        <p:spPr>
          <a:xfrm>
            <a:off x="86064" y="2387520"/>
            <a:ext cx="6283331" cy="32486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D40E60A-F168-450A-BB2A-1029972FC9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76" r="180" b="-228"/>
          <a:stretch/>
        </p:blipFill>
        <p:spPr>
          <a:xfrm>
            <a:off x="6459192" y="1923729"/>
            <a:ext cx="5646744" cy="4321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4A6B14D-3623-4DB5-A950-5E21C837966E}"/>
              </a:ext>
            </a:extLst>
          </p:cNvPr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Nanoparticle Complex ↓ tau in AD Mice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526F1F1-C758-4535-B2B6-E58C1476F890}"/>
              </a:ext>
            </a:extLst>
          </p:cNvPr>
          <p:cNvSpPr/>
          <p:nvPr/>
        </p:nvSpPr>
        <p:spPr>
          <a:xfrm>
            <a:off x="9088582" y="4447309"/>
            <a:ext cx="1122218" cy="11889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5C2546C-1C9A-4C05-9016-BA5931D6A677}"/>
              </a:ext>
            </a:extLst>
          </p:cNvPr>
          <p:cNvSpPr/>
          <p:nvPr/>
        </p:nvSpPr>
        <p:spPr>
          <a:xfrm>
            <a:off x="127628" y="4011868"/>
            <a:ext cx="4139571" cy="15727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3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Example (#2)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581001"/>
            <a:ext cx="38931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Liu, Y et al. 2016.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Biomaterials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33-45.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4A6B14D-3623-4DB5-A950-5E21C837966E}"/>
              </a:ext>
            </a:extLst>
          </p:cNvPr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Nanoparticle Complex Rescues Memory in AD Mice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5F13DE-B3DD-4AC0-BC7A-5851500E74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35"/>
          <a:stretch/>
        </p:blipFill>
        <p:spPr>
          <a:xfrm>
            <a:off x="2594808" y="1923730"/>
            <a:ext cx="7002383" cy="4657271"/>
          </a:xfrm>
          <a:prstGeom prst="rect">
            <a:avLst/>
          </a:prstGeom>
        </p:spPr>
      </p:pic>
      <p:pic>
        <p:nvPicPr>
          <p:cNvPr id="1026" name="Picture 2" descr="Image result for morris water maze">
            <a:extLst>
              <a:ext uri="{FF2B5EF4-FFF2-40B4-BE49-F238E27FC236}">
                <a16:creationId xmlns:a16="http://schemas.microsoft.com/office/drawing/2014/main" xmlns="" id="{1DDCC1ED-281A-4082-BC0C-31767C909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601" y="1873802"/>
            <a:ext cx="5987852" cy="49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8810DCA-283B-4F7A-94A3-6B06A797111A}"/>
              </a:ext>
            </a:extLst>
          </p:cNvPr>
          <p:cNvSpPr/>
          <p:nvPr/>
        </p:nvSpPr>
        <p:spPr>
          <a:xfrm>
            <a:off x="6612302" y="4794429"/>
            <a:ext cx="661722" cy="18281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3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Example (#2)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Nanoparticle Complex uses Targeted Approach to Treat AD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581001"/>
            <a:ext cx="38931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Liu, Y et al. 2016.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Biomaterials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33-45.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3EF9ACA-FD27-4BCA-B4C4-E4C24164A2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t="34888" r="79" b="1464"/>
          <a:stretch/>
        </p:blipFill>
        <p:spPr>
          <a:xfrm>
            <a:off x="10757" y="1958678"/>
            <a:ext cx="12165513" cy="45685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53D163-2DC2-4703-A7D6-3A1A8FBA80B6}"/>
              </a:ext>
            </a:extLst>
          </p:cNvPr>
          <p:cNvSpPr txBox="1"/>
          <p:nvPr/>
        </p:nvSpPr>
        <p:spPr>
          <a:xfrm>
            <a:off x="-15729" y="2350118"/>
            <a:ext cx="12191999" cy="378565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So…Nanoparticles can help carry genes and drugs across the BBB to treat AD…</a:t>
            </a: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can even more selectivity be achieved?</a:t>
            </a:r>
          </a:p>
          <a:p>
            <a:pPr algn="ctr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what about PTSD?</a:t>
            </a:r>
          </a:p>
        </p:txBody>
      </p:sp>
    </p:spTree>
    <p:extLst>
      <p:ext uri="{BB962C8B-B14F-4D97-AF65-F5344CB8AC3E}">
        <p14:creationId xmlns:p14="http://schemas.microsoft.com/office/powerpoint/2010/main" val="341725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 build="allAtOnce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Recap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A980A5-3225-47B7-BE19-AD3A5FA4B675}"/>
              </a:ext>
            </a:extLst>
          </p:cNvPr>
          <p:cNvSpPr txBox="1"/>
          <p:nvPr/>
        </p:nvSpPr>
        <p:spPr>
          <a:xfrm>
            <a:off x="1" y="1149700"/>
            <a:ext cx="12191999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Goal:  </a:t>
            </a:r>
          </a:p>
          <a:p>
            <a:pPr algn="ctr"/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Precise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Delivery of Therapeutic Agents 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xmlns="" id="{4F7563B6-92B0-4C74-9AAD-A1FD0129F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37" y="2473139"/>
            <a:ext cx="10822235" cy="518160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Fear is mediated by Orx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activity in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Inhibition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enhance extinction of fear memories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Dendrigraft NPs can transport AD therapies across the BBB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 amyloid plaques (BACE1-AS) and inhibit tau aggregation (D-peptide)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Restore memory in AD mice (Morris Water Maze)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4E2E11-B9FE-4A5B-8FF6-EA1D234A4EF7}"/>
              </a:ext>
            </a:extLst>
          </p:cNvPr>
          <p:cNvSpPr txBox="1"/>
          <p:nvPr/>
        </p:nvSpPr>
        <p:spPr>
          <a:xfrm>
            <a:off x="1" y="5282429"/>
            <a:ext cx="12191999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we use NPs to target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Orx</a:t>
            </a:r>
            <a:r>
              <a:rPr lang="en-US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-containing cells?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B60ACB5-3627-49B6-9E36-019336795337}"/>
              </a:ext>
            </a:extLst>
          </p:cNvPr>
          <p:cNvSpPr txBox="1"/>
          <p:nvPr/>
        </p:nvSpPr>
        <p:spPr>
          <a:xfrm>
            <a:off x="1" y="2945603"/>
            <a:ext cx="12191999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where things get weird hypothetical…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B63E341-DF2B-42FF-9D0E-A0CE25F26914}"/>
              </a:ext>
            </a:extLst>
          </p:cNvPr>
          <p:cNvCxnSpPr/>
          <p:nvPr/>
        </p:nvCxnSpPr>
        <p:spPr>
          <a:xfrm>
            <a:off x="6347012" y="3356387"/>
            <a:ext cx="13231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5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 animBg="1"/>
      <p:bldP spid="6" grpId="1" build="allAtOnce" animBg="1"/>
      <p:bldP spid="7" grpId="0" uiExpand="1" build="p"/>
      <p:bldP spid="8" grpId="0" uiExpand="1" build="allAtOnce" animBg="1"/>
      <p:bldP spid="9" grpId="0" uiExpand="1" build="allAtOnce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lated image">
            <a:extLst>
              <a:ext uri="{FF2B5EF4-FFF2-40B4-BE49-F238E27FC236}">
                <a16:creationId xmlns:a16="http://schemas.microsoft.com/office/drawing/2014/main" xmlns="" id="{65521851-712E-4379-BDAD-0170948EF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92550" y="373919"/>
            <a:ext cx="6728798" cy="932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26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Hypothetical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98110">
            <a:off x="6604418" y="297284"/>
            <a:ext cx="6351664" cy="4763748"/>
          </a:xfrm>
          <a:prstGeom prst="rect">
            <a:avLst/>
          </a:prstGeom>
        </p:spPr>
      </p:pic>
      <p:pic>
        <p:nvPicPr>
          <p:cNvPr id="2054" name="Picture 6" descr="Image result for nasal spray clipart">
            <a:extLst>
              <a:ext uri="{FF2B5EF4-FFF2-40B4-BE49-F238E27FC236}">
                <a16:creationId xmlns:a16="http://schemas.microsoft.com/office/drawing/2014/main" xmlns="" id="{A939E480-29F0-44CE-AB9A-E20CFF8CF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609">
            <a:off x="1393372" y="2857602"/>
            <a:ext cx="2017485" cy="288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spray clipart">
            <a:extLst>
              <a:ext uri="{FF2B5EF4-FFF2-40B4-BE49-F238E27FC236}">
                <a16:creationId xmlns:a16="http://schemas.microsoft.com/office/drawing/2014/main" xmlns="" id="{3554471E-09B1-4D75-87F4-15B7ED481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394">
            <a:off x="6618506" y="3674668"/>
            <a:ext cx="833965" cy="60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Up 2">
            <a:extLst>
              <a:ext uri="{FF2B5EF4-FFF2-40B4-BE49-F238E27FC236}">
                <a16:creationId xmlns:a16="http://schemas.microsoft.com/office/drawing/2014/main" xmlns="" id="{8EB1E525-9058-4FF9-8E35-19541A9301C5}"/>
              </a:ext>
            </a:extLst>
          </p:cNvPr>
          <p:cNvSpPr/>
          <p:nvPr/>
        </p:nvSpPr>
        <p:spPr>
          <a:xfrm rot="3860146">
            <a:off x="8043391" y="2173598"/>
            <a:ext cx="612782" cy="2134284"/>
          </a:xfrm>
          <a:prstGeom prst="upArrow">
            <a:avLst/>
          </a:prstGeom>
          <a:solidFill>
            <a:srgbClr val="47A3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6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31484 0.1284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26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Hypothetical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88E21D-CF63-47C4-92C5-A543CBEA67F0}"/>
              </a:ext>
            </a:extLst>
          </p:cNvPr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Nose-to-Brain Pathway to Bypass BBB?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66FD6B-9D18-49EA-9491-2931D00E7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512" y="1880188"/>
            <a:ext cx="8130487" cy="47553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D9B3D1B-0D0D-429B-9745-D4FB47C8D175}"/>
              </a:ext>
            </a:extLst>
          </p:cNvPr>
          <p:cNvSpPr/>
          <p:nvPr/>
        </p:nvSpPr>
        <p:spPr>
          <a:xfrm>
            <a:off x="24892" y="6624544"/>
            <a:ext cx="49389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Lu, C.-T., et al. 2014.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Journal of Nanomedicine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2241-2257.</a:t>
            </a:r>
          </a:p>
        </p:txBody>
      </p:sp>
      <p:pic>
        <p:nvPicPr>
          <p:cNvPr id="3074" name="Picture 2" descr="Image result for nose to brain olfactory pathway">
            <a:extLst>
              <a:ext uri="{FF2B5EF4-FFF2-40B4-BE49-F238E27FC236}">
                <a16:creationId xmlns:a16="http://schemas.microsoft.com/office/drawing/2014/main" xmlns="" id="{368841F3-74B0-4655-AE2F-95A1FF1B8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7"/>
          <a:stretch/>
        </p:blipFill>
        <p:spPr bwMode="auto">
          <a:xfrm>
            <a:off x="-2489" y="1869738"/>
            <a:ext cx="3821394" cy="477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419DFE7-761F-4B18-B0EA-DEDB6B2CEEA1}"/>
              </a:ext>
            </a:extLst>
          </p:cNvPr>
          <p:cNvSpPr/>
          <p:nvPr/>
        </p:nvSpPr>
        <p:spPr>
          <a:xfrm>
            <a:off x="-2489" y="6630049"/>
            <a:ext cx="49389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Samaridou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 and M. J. Alonso 2018.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Bioorg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 Chem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(10): 2888-2905.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E502A2-36B4-43B8-A4F6-DDD4527AA3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417"/>
          <a:stretch/>
        </p:blipFill>
        <p:spPr>
          <a:xfrm>
            <a:off x="3887228" y="1885725"/>
            <a:ext cx="8302283" cy="473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2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26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Hypothetical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88E21D-CF63-47C4-92C5-A543CBEA67F0}"/>
              </a:ext>
            </a:extLst>
          </p:cNvPr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Nose-to-Brain Pathway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D9B3D1B-0D0D-429B-9745-D4FB47C8D175}"/>
              </a:ext>
            </a:extLst>
          </p:cNvPr>
          <p:cNvSpPr/>
          <p:nvPr/>
        </p:nvSpPr>
        <p:spPr>
          <a:xfrm>
            <a:off x="24892" y="6624544"/>
            <a:ext cx="49389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Harmon, B., et al. 2014.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 Therapy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(5): 514.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3BAF41E-6A05-41D3-AA1F-E48A212A17DE}"/>
              </a:ext>
            </a:extLst>
          </p:cNvPr>
          <p:cNvSpPr txBox="1"/>
          <p:nvPr/>
        </p:nvSpPr>
        <p:spPr>
          <a:xfrm>
            <a:off x="605463" y="3954116"/>
            <a:ext cx="5490537" cy="258532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9CCFF"/>
                </a:solidFill>
              </a:rPr>
              <a:t>Cytomegalovirus Enhancer</a:t>
            </a:r>
          </a:p>
          <a:p>
            <a:pPr algn="ctr"/>
            <a:r>
              <a:rPr lang="en-US" dirty="0">
                <a:solidFill>
                  <a:srgbClr val="00FFFF"/>
                </a:solidFill>
              </a:rPr>
              <a:t>Cytomegalovirus Promoter</a:t>
            </a:r>
          </a:p>
          <a:p>
            <a:pPr algn="ctr"/>
            <a:r>
              <a:rPr lang="en-US" dirty="0">
                <a:solidFill>
                  <a:srgbClr val="00FF00"/>
                </a:solidFill>
              </a:rPr>
              <a:t>Enhanced Green Fluorescent Protein</a:t>
            </a:r>
          </a:p>
          <a:p>
            <a:pPr algn="ctr"/>
            <a:r>
              <a:rPr lang="en-US" dirty="0"/>
              <a:t>Simian Virus Poly A</a:t>
            </a:r>
          </a:p>
          <a:p>
            <a:pPr algn="ctr"/>
            <a:r>
              <a:rPr lang="en-US" dirty="0">
                <a:solidFill>
                  <a:srgbClr val="008300"/>
                </a:solidFill>
              </a:rPr>
              <a:t>Nuclear Matrix Attachment Site</a:t>
            </a:r>
          </a:p>
          <a:p>
            <a:pPr algn="ctr"/>
            <a:r>
              <a:rPr lang="en-US" i="1" dirty="0">
                <a:solidFill>
                  <a:srgbClr val="FF99CC"/>
                </a:solidFill>
              </a:rPr>
              <a:t>E. coli </a:t>
            </a:r>
            <a:r>
              <a:rPr lang="en-US" dirty="0">
                <a:solidFill>
                  <a:srgbClr val="FF99CC"/>
                </a:solidFill>
              </a:rPr>
              <a:t>Replication Control Site</a:t>
            </a:r>
          </a:p>
          <a:p>
            <a:pPr algn="ctr"/>
            <a:r>
              <a:rPr lang="en-US" dirty="0" err="1">
                <a:solidFill>
                  <a:srgbClr val="FF6600"/>
                </a:solidFill>
              </a:rPr>
              <a:t>Zeocin</a:t>
            </a:r>
            <a:r>
              <a:rPr lang="en-US" dirty="0">
                <a:solidFill>
                  <a:srgbClr val="FF6600"/>
                </a:solidFill>
              </a:rPr>
              <a:t> Resistance</a:t>
            </a:r>
          </a:p>
          <a:p>
            <a:pPr algn="ctr"/>
            <a:r>
              <a:rPr lang="en-US" dirty="0">
                <a:solidFill>
                  <a:srgbClr val="BBE0E3"/>
                </a:solidFill>
              </a:rPr>
              <a:t>Bacterial Promoter</a:t>
            </a:r>
          </a:p>
          <a:p>
            <a:pPr algn="ctr"/>
            <a:r>
              <a:rPr lang="en-US" dirty="0">
                <a:solidFill>
                  <a:srgbClr val="339966"/>
                </a:solidFill>
              </a:rPr>
              <a:t>Nuclear Matrix Attachment Site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450DF2A-3494-4B84-8801-6DB6EF96574D}"/>
              </a:ext>
            </a:extLst>
          </p:cNvPr>
          <p:cNvSpPr txBox="1"/>
          <p:nvPr/>
        </p:nvSpPr>
        <p:spPr>
          <a:xfrm>
            <a:off x="6981558" y="2339505"/>
            <a:ext cx="870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2C14539-CFFA-454B-9D68-3A7FAAADF1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119" t="53452" r="38095" b="29735"/>
          <a:stretch/>
        </p:blipFill>
        <p:spPr>
          <a:xfrm>
            <a:off x="0" y="2373978"/>
            <a:ext cx="6981558" cy="15801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6215" y="2604887"/>
            <a:ext cx="2327866" cy="9824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18709" y="2940146"/>
            <a:ext cx="765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30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613" y="2120962"/>
            <a:ext cx="5667590" cy="38610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928405"/>
            <a:ext cx="5951093" cy="46637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96063" y="1889384"/>
            <a:ext cx="2169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Frontal Cortex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96063" y="3477408"/>
            <a:ext cx="2169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Striatum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74032" y="5022671"/>
            <a:ext cx="2169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Midbrain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E4E2E11-B9FE-4A5B-8FF6-EA1D234A4EF7}"/>
              </a:ext>
            </a:extLst>
          </p:cNvPr>
          <p:cNvSpPr txBox="1"/>
          <p:nvPr/>
        </p:nvSpPr>
        <p:spPr>
          <a:xfrm>
            <a:off x="-16082" y="3332334"/>
            <a:ext cx="12191999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 we get more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3103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uiExpand="1" build="allAtOnce" animBg="1"/>
      <p:bldP spid="3" grpId="0"/>
      <p:bldP spid="3" grpId="1"/>
      <p:bldP spid="3" grpId="2"/>
      <p:bldP spid="13" grpId="0"/>
      <p:bldP spid="13" grpId="1"/>
      <p:bldP spid="13" grpId="2"/>
      <p:bldP spid="16" grpId="0"/>
      <p:bldP spid="16" grpId="1"/>
      <p:bldP spid="17" grpId="0"/>
      <p:bldP spid="17" grpId="1"/>
      <p:bldP spid="18" grpId="0"/>
      <p:bldP spid="18" grpId="1"/>
      <p:bldP spid="19" grpId="0" build="allAtOnce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26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Hypothetical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88E21D-CF63-47C4-92C5-A543CBEA67F0}"/>
              </a:ext>
            </a:extLst>
          </p:cNvPr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Promoter-Dependent Transcription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11" y="2104826"/>
            <a:ext cx="4063492" cy="40634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35" y="2281237"/>
            <a:ext cx="6034335" cy="38870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39000" y="3766457"/>
            <a:ext cx="3396343" cy="1709057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0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26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Hypothetical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88E21D-CF63-47C4-92C5-A543CBEA67F0}"/>
              </a:ext>
            </a:extLst>
          </p:cNvPr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Promoter-Dependent Transcription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2A45C67-635E-4B6C-91E5-71B8776C0BC4}"/>
              </a:ext>
            </a:extLst>
          </p:cNvPr>
          <p:cNvSpPr/>
          <p:nvPr/>
        </p:nvSpPr>
        <p:spPr>
          <a:xfrm>
            <a:off x="808949" y="1993001"/>
            <a:ext cx="10515600" cy="4988824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432553" y="2074483"/>
            <a:ext cx="9219989" cy="4753414"/>
            <a:chOff x="-217708" y="1274763"/>
            <a:chExt cx="9219989" cy="4753414"/>
          </a:xfrm>
          <a:noFill/>
        </p:grpSpPr>
        <p:sp>
          <p:nvSpPr>
            <p:cNvPr id="12" name="TextBox 12"/>
            <p:cNvSpPr txBox="1">
              <a:spLocks noChangeArrowheads="1"/>
            </p:cNvSpPr>
            <p:nvPr/>
          </p:nvSpPr>
          <p:spPr bwMode="auto">
            <a:xfrm>
              <a:off x="139980" y="3166767"/>
              <a:ext cx="604870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 err="1">
                  <a:solidFill>
                    <a:srgbClr val="FF0000"/>
                  </a:solidFill>
                </a:rPr>
                <a:t>lpITC</a:t>
              </a:r>
              <a:endParaRPr lang="en-US" alt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06"/>
            <p:cNvSpPr txBox="1">
              <a:spLocks noChangeArrowheads="1"/>
            </p:cNvSpPr>
            <p:nvPr/>
          </p:nvSpPr>
          <p:spPr bwMode="auto">
            <a:xfrm>
              <a:off x="1946370" y="3019118"/>
              <a:ext cx="720763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</a:rPr>
                <a:t>mpITC</a:t>
              </a: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-217708" y="3045666"/>
              <a:ext cx="1249363" cy="2681288"/>
            </a:xfrm>
            <a:prstGeom prst="ellipse">
              <a:avLst/>
            </a:prstGeom>
            <a:grp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 bwMode="auto">
            <a:xfrm rot="20337179">
              <a:off x="1968850" y="2903035"/>
              <a:ext cx="1096268" cy="2217738"/>
            </a:xfrm>
            <a:prstGeom prst="ellipse">
              <a:avLst/>
            </a:prstGeom>
            <a:grp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16" name="Group 6"/>
            <p:cNvGrpSpPr>
              <a:grpSpLocks/>
            </p:cNvGrpSpPr>
            <p:nvPr/>
          </p:nvGrpSpPr>
          <p:grpSpPr bwMode="auto">
            <a:xfrm>
              <a:off x="2674938" y="2368550"/>
              <a:ext cx="2125662" cy="2145910"/>
              <a:chOff x="2819117" y="1067337"/>
              <a:chExt cx="3133778" cy="3163200"/>
            </a:xfrm>
            <a:grpFill/>
          </p:grpSpPr>
          <p:sp>
            <p:nvSpPr>
              <p:cNvPr id="111" name="Oval 110"/>
              <p:cNvSpPr/>
              <p:nvPr/>
            </p:nvSpPr>
            <p:spPr>
              <a:xfrm>
                <a:off x="2819117" y="1067337"/>
                <a:ext cx="3124416" cy="312399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2" name="Oval 5"/>
              <p:cNvSpPr/>
              <p:nvPr/>
            </p:nvSpPr>
            <p:spPr>
              <a:xfrm>
                <a:off x="3825484" y="1275603"/>
                <a:ext cx="2127411" cy="2922746"/>
              </a:xfrm>
              <a:custGeom>
                <a:avLst/>
                <a:gdLst>
                  <a:gd name="connsiteX0" fmla="*/ 0 w 381000"/>
                  <a:gd name="connsiteY0" fmla="*/ 1485900 h 2971800"/>
                  <a:gd name="connsiteX1" fmla="*/ 190500 w 381000"/>
                  <a:gd name="connsiteY1" fmla="*/ 0 h 2971800"/>
                  <a:gd name="connsiteX2" fmla="*/ 381000 w 381000"/>
                  <a:gd name="connsiteY2" fmla="*/ 1485900 h 2971800"/>
                  <a:gd name="connsiteX3" fmla="*/ 190500 w 381000"/>
                  <a:gd name="connsiteY3" fmla="*/ 2971800 h 2971800"/>
                  <a:gd name="connsiteX4" fmla="*/ 0 w 381000"/>
                  <a:gd name="connsiteY4" fmla="*/ 1485900 h 2971800"/>
                  <a:gd name="connsiteX0" fmla="*/ 1049575 w 1430575"/>
                  <a:gd name="connsiteY0" fmla="*/ 1485900 h 2832100"/>
                  <a:gd name="connsiteX1" fmla="*/ 1240075 w 1430575"/>
                  <a:gd name="connsiteY1" fmla="*/ 0 h 2832100"/>
                  <a:gd name="connsiteX2" fmla="*/ 1430575 w 1430575"/>
                  <a:gd name="connsiteY2" fmla="*/ 1485900 h 2832100"/>
                  <a:gd name="connsiteX3" fmla="*/ 8175 w 1430575"/>
                  <a:gd name="connsiteY3" fmla="*/ 2832100 h 2832100"/>
                  <a:gd name="connsiteX4" fmla="*/ 1049575 w 1430575"/>
                  <a:gd name="connsiteY4" fmla="*/ 1485900 h 2832100"/>
                  <a:gd name="connsiteX0" fmla="*/ 1064404 w 2194704"/>
                  <a:gd name="connsiteY0" fmla="*/ 1486802 h 2835536"/>
                  <a:gd name="connsiteX1" fmla="*/ 1254904 w 2194704"/>
                  <a:gd name="connsiteY1" fmla="*/ 902 h 2835536"/>
                  <a:gd name="connsiteX2" fmla="*/ 2194704 w 2194704"/>
                  <a:gd name="connsiteY2" fmla="*/ 1702702 h 2835536"/>
                  <a:gd name="connsiteX3" fmla="*/ 23004 w 2194704"/>
                  <a:gd name="connsiteY3" fmla="*/ 2833002 h 2835536"/>
                  <a:gd name="connsiteX4" fmla="*/ 1064404 w 2194704"/>
                  <a:gd name="connsiteY4" fmla="*/ 1486802 h 2835536"/>
                  <a:gd name="connsiteX0" fmla="*/ 1064404 w 2217190"/>
                  <a:gd name="connsiteY0" fmla="*/ 1486802 h 2835536"/>
                  <a:gd name="connsiteX1" fmla="*/ 1254904 w 2217190"/>
                  <a:gd name="connsiteY1" fmla="*/ 902 h 2835536"/>
                  <a:gd name="connsiteX2" fmla="*/ 2194704 w 2217190"/>
                  <a:gd name="connsiteY2" fmla="*/ 1702702 h 2835536"/>
                  <a:gd name="connsiteX3" fmla="*/ 23004 w 2217190"/>
                  <a:gd name="connsiteY3" fmla="*/ 2833002 h 2835536"/>
                  <a:gd name="connsiteX4" fmla="*/ 1064404 w 2217190"/>
                  <a:gd name="connsiteY4" fmla="*/ 1486802 h 2835536"/>
                  <a:gd name="connsiteX0" fmla="*/ 1064404 w 2217190"/>
                  <a:gd name="connsiteY0" fmla="*/ 1486802 h 2961851"/>
                  <a:gd name="connsiteX1" fmla="*/ 1254904 w 2217190"/>
                  <a:gd name="connsiteY1" fmla="*/ 902 h 2961851"/>
                  <a:gd name="connsiteX2" fmla="*/ 2194704 w 2217190"/>
                  <a:gd name="connsiteY2" fmla="*/ 1702702 h 2961851"/>
                  <a:gd name="connsiteX3" fmla="*/ 23004 w 2217190"/>
                  <a:gd name="connsiteY3" fmla="*/ 2833002 h 2961851"/>
                  <a:gd name="connsiteX4" fmla="*/ 1064404 w 2217190"/>
                  <a:gd name="connsiteY4" fmla="*/ 1486802 h 2961851"/>
                  <a:gd name="connsiteX0" fmla="*/ 1100489 w 2215045"/>
                  <a:gd name="connsiteY0" fmla="*/ 2257028 h 2916473"/>
                  <a:gd name="connsiteX1" fmla="*/ 1252889 w 2215045"/>
                  <a:gd name="connsiteY1" fmla="*/ 9128 h 2916473"/>
                  <a:gd name="connsiteX2" fmla="*/ 2192689 w 2215045"/>
                  <a:gd name="connsiteY2" fmla="*/ 1710928 h 2916473"/>
                  <a:gd name="connsiteX3" fmla="*/ 20989 w 2215045"/>
                  <a:gd name="connsiteY3" fmla="*/ 2841228 h 2916473"/>
                  <a:gd name="connsiteX4" fmla="*/ 1100489 w 2215045"/>
                  <a:gd name="connsiteY4" fmla="*/ 2257028 h 2916473"/>
                  <a:gd name="connsiteX0" fmla="*/ 950609 w 2065165"/>
                  <a:gd name="connsiteY0" fmla="*/ 2257028 h 2916473"/>
                  <a:gd name="connsiteX1" fmla="*/ 1103009 w 2065165"/>
                  <a:gd name="connsiteY1" fmla="*/ 9128 h 2916473"/>
                  <a:gd name="connsiteX2" fmla="*/ 2042809 w 2065165"/>
                  <a:gd name="connsiteY2" fmla="*/ 1710928 h 2916473"/>
                  <a:gd name="connsiteX3" fmla="*/ 23509 w 2065165"/>
                  <a:gd name="connsiteY3" fmla="*/ 2841228 h 2916473"/>
                  <a:gd name="connsiteX4" fmla="*/ 950609 w 2065165"/>
                  <a:gd name="connsiteY4" fmla="*/ 2257028 h 2916473"/>
                  <a:gd name="connsiteX0" fmla="*/ 838636 w 1953192"/>
                  <a:gd name="connsiteY0" fmla="*/ 2257028 h 2908880"/>
                  <a:gd name="connsiteX1" fmla="*/ 991036 w 1953192"/>
                  <a:gd name="connsiteY1" fmla="*/ 9128 h 2908880"/>
                  <a:gd name="connsiteX2" fmla="*/ 1930836 w 1953192"/>
                  <a:gd name="connsiteY2" fmla="*/ 1710928 h 2908880"/>
                  <a:gd name="connsiteX3" fmla="*/ 25836 w 1953192"/>
                  <a:gd name="connsiteY3" fmla="*/ 2828528 h 2908880"/>
                  <a:gd name="connsiteX4" fmla="*/ 838636 w 1953192"/>
                  <a:gd name="connsiteY4" fmla="*/ 2257028 h 2908880"/>
                  <a:gd name="connsiteX0" fmla="*/ 1012988 w 2127544"/>
                  <a:gd name="connsiteY0" fmla="*/ 2257028 h 2924160"/>
                  <a:gd name="connsiteX1" fmla="*/ 1165388 w 2127544"/>
                  <a:gd name="connsiteY1" fmla="*/ 9128 h 2924160"/>
                  <a:gd name="connsiteX2" fmla="*/ 2105188 w 2127544"/>
                  <a:gd name="connsiteY2" fmla="*/ 1710928 h 2924160"/>
                  <a:gd name="connsiteX3" fmla="*/ 22388 w 2127544"/>
                  <a:gd name="connsiteY3" fmla="*/ 2853928 h 2924160"/>
                  <a:gd name="connsiteX4" fmla="*/ 1012988 w 2127544"/>
                  <a:gd name="connsiteY4" fmla="*/ 2257028 h 292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544" h="2924160">
                    <a:moveTo>
                      <a:pt x="1012988" y="2257028"/>
                    </a:moveTo>
                    <a:cubicBezTo>
                      <a:pt x="1203488" y="1782895"/>
                      <a:pt x="983355" y="100145"/>
                      <a:pt x="1165388" y="9128"/>
                    </a:cubicBezTo>
                    <a:cubicBezTo>
                      <a:pt x="1347421" y="-81889"/>
                      <a:pt x="2282988" y="509288"/>
                      <a:pt x="2105188" y="1710928"/>
                    </a:cubicBezTo>
                    <a:cubicBezTo>
                      <a:pt x="1546388" y="3484068"/>
                      <a:pt x="204421" y="2762911"/>
                      <a:pt x="22388" y="2853928"/>
                    </a:cubicBezTo>
                    <a:cubicBezTo>
                      <a:pt x="-159645" y="2944945"/>
                      <a:pt x="822488" y="2731161"/>
                      <a:pt x="1012988" y="2257028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13" name="Oval 4"/>
              <p:cNvSpPr/>
              <p:nvPr/>
            </p:nvSpPr>
            <p:spPr>
              <a:xfrm>
                <a:off x="2899309" y="1148667"/>
                <a:ext cx="1453381" cy="3081870"/>
              </a:xfrm>
              <a:custGeom>
                <a:avLst/>
                <a:gdLst>
                  <a:gd name="connsiteX0" fmla="*/ 0 w 1295400"/>
                  <a:gd name="connsiteY0" fmla="*/ 1485900 h 2971800"/>
                  <a:gd name="connsiteX1" fmla="*/ 647700 w 1295400"/>
                  <a:gd name="connsiteY1" fmla="*/ 0 h 2971800"/>
                  <a:gd name="connsiteX2" fmla="*/ 1295400 w 1295400"/>
                  <a:gd name="connsiteY2" fmla="*/ 1485900 h 2971800"/>
                  <a:gd name="connsiteX3" fmla="*/ 647700 w 1295400"/>
                  <a:gd name="connsiteY3" fmla="*/ 2971800 h 2971800"/>
                  <a:gd name="connsiteX4" fmla="*/ 0 w 1295400"/>
                  <a:gd name="connsiteY4" fmla="*/ 1485900 h 2971800"/>
                  <a:gd name="connsiteX0" fmla="*/ 12107 w 1373296"/>
                  <a:gd name="connsiteY0" fmla="*/ 1485900 h 2971800"/>
                  <a:gd name="connsiteX1" fmla="*/ 1167807 w 1373296"/>
                  <a:gd name="connsiteY1" fmla="*/ 0 h 2971800"/>
                  <a:gd name="connsiteX2" fmla="*/ 1307507 w 1373296"/>
                  <a:gd name="connsiteY2" fmla="*/ 1485900 h 2971800"/>
                  <a:gd name="connsiteX3" fmla="*/ 659807 w 1373296"/>
                  <a:gd name="connsiteY3" fmla="*/ 2971800 h 2971800"/>
                  <a:gd name="connsiteX4" fmla="*/ 12107 w 1373296"/>
                  <a:gd name="connsiteY4" fmla="*/ 1485900 h 2971800"/>
                  <a:gd name="connsiteX0" fmla="*/ 12107 w 1676408"/>
                  <a:gd name="connsiteY0" fmla="*/ 1566651 h 3052551"/>
                  <a:gd name="connsiteX1" fmla="*/ 1167807 w 1676408"/>
                  <a:gd name="connsiteY1" fmla="*/ 80751 h 3052551"/>
                  <a:gd name="connsiteX2" fmla="*/ 1307507 w 1676408"/>
                  <a:gd name="connsiteY2" fmla="*/ 1566651 h 3052551"/>
                  <a:gd name="connsiteX3" fmla="*/ 659807 w 1676408"/>
                  <a:gd name="connsiteY3" fmla="*/ 3052551 h 3052551"/>
                  <a:gd name="connsiteX4" fmla="*/ 12107 w 1676408"/>
                  <a:gd name="connsiteY4" fmla="*/ 1566651 h 3052551"/>
                  <a:gd name="connsiteX0" fmla="*/ 5477 w 1669778"/>
                  <a:gd name="connsiteY0" fmla="*/ 1566651 h 3116051"/>
                  <a:gd name="connsiteX1" fmla="*/ 1161177 w 1669778"/>
                  <a:gd name="connsiteY1" fmla="*/ 80751 h 3116051"/>
                  <a:gd name="connsiteX2" fmla="*/ 1300877 w 1669778"/>
                  <a:gd name="connsiteY2" fmla="*/ 1566651 h 3116051"/>
                  <a:gd name="connsiteX3" fmla="*/ 1389777 w 1669778"/>
                  <a:gd name="connsiteY3" fmla="*/ 3116051 h 3116051"/>
                  <a:gd name="connsiteX4" fmla="*/ 5477 w 1669778"/>
                  <a:gd name="connsiteY4" fmla="*/ 1566651 h 3116051"/>
                  <a:gd name="connsiteX0" fmla="*/ 5477 w 1876648"/>
                  <a:gd name="connsiteY0" fmla="*/ 1566651 h 3141399"/>
                  <a:gd name="connsiteX1" fmla="*/ 1161177 w 1876648"/>
                  <a:gd name="connsiteY1" fmla="*/ 80751 h 3141399"/>
                  <a:gd name="connsiteX2" fmla="*/ 1300877 w 1876648"/>
                  <a:gd name="connsiteY2" fmla="*/ 1566651 h 3141399"/>
                  <a:gd name="connsiteX3" fmla="*/ 1389777 w 1876648"/>
                  <a:gd name="connsiteY3" fmla="*/ 3116051 h 3141399"/>
                  <a:gd name="connsiteX4" fmla="*/ 5477 w 1876648"/>
                  <a:gd name="connsiteY4" fmla="*/ 1566651 h 3141399"/>
                  <a:gd name="connsiteX0" fmla="*/ 1039 w 1419639"/>
                  <a:gd name="connsiteY0" fmla="*/ 1486631 h 3037293"/>
                  <a:gd name="connsiteX1" fmla="*/ 1156739 w 1419639"/>
                  <a:gd name="connsiteY1" fmla="*/ 731 h 3037293"/>
                  <a:gd name="connsiteX2" fmla="*/ 1029739 w 1419639"/>
                  <a:gd name="connsiteY2" fmla="*/ 1677131 h 3037293"/>
                  <a:gd name="connsiteX3" fmla="*/ 1385339 w 1419639"/>
                  <a:gd name="connsiteY3" fmla="*/ 3036031 h 3037293"/>
                  <a:gd name="connsiteX4" fmla="*/ 1039 w 1419639"/>
                  <a:gd name="connsiteY4" fmla="*/ 1486631 h 3037293"/>
                  <a:gd name="connsiteX0" fmla="*/ 6694 w 1425294"/>
                  <a:gd name="connsiteY0" fmla="*/ 1487678 h 3038340"/>
                  <a:gd name="connsiteX1" fmla="*/ 1162394 w 1425294"/>
                  <a:gd name="connsiteY1" fmla="*/ 1778 h 3038340"/>
                  <a:gd name="connsiteX2" fmla="*/ 1035394 w 1425294"/>
                  <a:gd name="connsiteY2" fmla="*/ 1678178 h 3038340"/>
                  <a:gd name="connsiteX3" fmla="*/ 1390994 w 1425294"/>
                  <a:gd name="connsiteY3" fmla="*/ 3037078 h 3038340"/>
                  <a:gd name="connsiteX4" fmla="*/ 6694 w 1425294"/>
                  <a:gd name="connsiteY4" fmla="*/ 1487678 h 3038340"/>
                  <a:gd name="connsiteX0" fmla="*/ 99 w 1418699"/>
                  <a:gd name="connsiteY0" fmla="*/ 1488194 h 3038856"/>
                  <a:gd name="connsiteX1" fmla="*/ 1155799 w 1418699"/>
                  <a:gd name="connsiteY1" fmla="*/ 2294 h 3038856"/>
                  <a:gd name="connsiteX2" fmla="*/ 1028799 w 1418699"/>
                  <a:gd name="connsiteY2" fmla="*/ 1678694 h 3038856"/>
                  <a:gd name="connsiteX3" fmla="*/ 1384399 w 1418699"/>
                  <a:gd name="connsiteY3" fmla="*/ 3037594 h 3038856"/>
                  <a:gd name="connsiteX4" fmla="*/ 99 w 1418699"/>
                  <a:gd name="connsiteY4" fmla="*/ 1488194 h 3038856"/>
                  <a:gd name="connsiteX0" fmla="*/ 99 w 1418699"/>
                  <a:gd name="connsiteY0" fmla="*/ 1547229 h 3097891"/>
                  <a:gd name="connsiteX1" fmla="*/ 1155799 w 1418699"/>
                  <a:gd name="connsiteY1" fmla="*/ 61329 h 3097891"/>
                  <a:gd name="connsiteX2" fmla="*/ 1028799 w 1418699"/>
                  <a:gd name="connsiteY2" fmla="*/ 1737729 h 3097891"/>
                  <a:gd name="connsiteX3" fmla="*/ 1384399 w 1418699"/>
                  <a:gd name="connsiteY3" fmla="*/ 3096629 h 3097891"/>
                  <a:gd name="connsiteX4" fmla="*/ 99 w 1418699"/>
                  <a:gd name="connsiteY4" fmla="*/ 1547229 h 3097891"/>
                  <a:gd name="connsiteX0" fmla="*/ 1101 w 1407690"/>
                  <a:gd name="connsiteY0" fmla="*/ 1518517 h 3069179"/>
                  <a:gd name="connsiteX1" fmla="*/ 1156801 w 1407690"/>
                  <a:gd name="connsiteY1" fmla="*/ 32617 h 3069179"/>
                  <a:gd name="connsiteX2" fmla="*/ 1029801 w 1407690"/>
                  <a:gd name="connsiteY2" fmla="*/ 1709017 h 3069179"/>
                  <a:gd name="connsiteX3" fmla="*/ 1372701 w 1407690"/>
                  <a:gd name="connsiteY3" fmla="*/ 3067917 h 3069179"/>
                  <a:gd name="connsiteX4" fmla="*/ 1101 w 1407690"/>
                  <a:gd name="connsiteY4" fmla="*/ 1518517 h 3069179"/>
                  <a:gd name="connsiteX0" fmla="*/ 1101 w 1769024"/>
                  <a:gd name="connsiteY0" fmla="*/ 1518517 h 3100177"/>
                  <a:gd name="connsiteX1" fmla="*/ 1156801 w 1769024"/>
                  <a:gd name="connsiteY1" fmla="*/ 32617 h 3100177"/>
                  <a:gd name="connsiteX2" fmla="*/ 1029801 w 1769024"/>
                  <a:gd name="connsiteY2" fmla="*/ 1709017 h 3100177"/>
                  <a:gd name="connsiteX3" fmla="*/ 1372701 w 1769024"/>
                  <a:gd name="connsiteY3" fmla="*/ 3067917 h 3100177"/>
                  <a:gd name="connsiteX4" fmla="*/ 1101 w 1769024"/>
                  <a:gd name="connsiteY4" fmla="*/ 1518517 h 3100177"/>
                  <a:gd name="connsiteX0" fmla="*/ 13434 w 1781357"/>
                  <a:gd name="connsiteY0" fmla="*/ 1523308 h 3104968"/>
                  <a:gd name="connsiteX1" fmla="*/ 1169134 w 1781357"/>
                  <a:gd name="connsiteY1" fmla="*/ 37408 h 3104968"/>
                  <a:gd name="connsiteX2" fmla="*/ 1042134 w 1781357"/>
                  <a:gd name="connsiteY2" fmla="*/ 1713808 h 3104968"/>
                  <a:gd name="connsiteX3" fmla="*/ 1385034 w 1781357"/>
                  <a:gd name="connsiteY3" fmla="*/ 3072708 h 3104968"/>
                  <a:gd name="connsiteX4" fmla="*/ 13434 w 1781357"/>
                  <a:gd name="connsiteY4" fmla="*/ 1523308 h 3104968"/>
                  <a:gd name="connsiteX0" fmla="*/ 13434 w 1781357"/>
                  <a:gd name="connsiteY0" fmla="*/ 1525210 h 3106870"/>
                  <a:gd name="connsiteX1" fmla="*/ 1169134 w 1781357"/>
                  <a:gd name="connsiteY1" fmla="*/ 39310 h 3106870"/>
                  <a:gd name="connsiteX2" fmla="*/ 1042134 w 1781357"/>
                  <a:gd name="connsiteY2" fmla="*/ 1715710 h 3106870"/>
                  <a:gd name="connsiteX3" fmla="*/ 1385034 w 1781357"/>
                  <a:gd name="connsiteY3" fmla="*/ 3074610 h 3106870"/>
                  <a:gd name="connsiteX4" fmla="*/ 13434 w 1781357"/>
                  <a:gd name="connsiteY4" fmla="*/ 1525210 h 3106870"/>
                  <a:gd name="connsiteX0" fmla="*/ 5828 w 1773751"/>
                  <a:gd name="connsiteY0" fmla="*/ 1522949 h 3104609"/>
                  <a:gd name="connsiteX1" fmla="*/ 1161528 w 1773751"/>
                  <a:gd name="connsiteY1" fmla="*/ 37049 h 3104609"/>
                  <a:gd name="connsiteX2" fmla="*/ 1034528 w 1773751"/>
                  <a:gd name="connsiteY2" fmla="*/ 1713449 h 3104609"/>
                  <a:gd name="connsiteX3" fmla="*/ 1377428 w 1773751"/>
                  <a:gd name="connsiteY3" fmla="*/ 3072349 h 3104609"/>
                  <a:gd name="connsiteX4" fmla="*/ 5828 w 1773751"/>
                  <a:gd name="connsiteY4" fmla="*/ 1522949 h 3104609"/>
                  <a:gd name="connsiteX0" fmla="*/ 3054 w 1770977"/>
                  <a:gd name="connsiteY0" fmla="*/ 1521907 h 3103567"/>
                  <a:gd name="connsiteX1" fmla="*/ 1158754 w 1770977"/>
                  <a:gd name="connsiteY1" fmla="*/ 36007 h 3103567"/>
                  <a:gd name="connsiteX2" fmla="*/ 1031754 w 1770977"/>
                  <a:gd name="connsiteY2" fmla="*/ 1712407 h 3103567"/>
                  <a:gd name="connsiteX3" fmla="*/ 1374654 w 1770977"/>
                  <a:gd name="connsiteY3" fmla="*/ 3071307 h 3103567"/>
                  <a:gd name="connsiteX4" fmla="*/ 3054 w 1770977"/>
                  <a:gd name="connsiteY4" fmla="*/ 1521907 h 3103567"/>
                  <a:gd name="connsiteX0" fmla="*/ 2529 w 1394032"/>
                  <a:gd name="connsiteY0" fmla="*/ 1489306 h 3040354"/>
                  <a:gd name="connsiteX1" fmla="*/ 1158229 w 1394032"/>
                  <a:gd name="connsiteY1" fmla="*/ 3406 h 3040354"/>
                  <a:gd name="connsiteX2" fmla="*/ 853429 w 1394032"/>
                  <a:gd name="connsiteY2" fmla="*/ 1209906 h 3040354"/>
                  <a:gd name="connsiteX3" fmla="*/ 1374129 w 1394032"/>
                  <a:gd name="connsiteY3" fmla="*/ 3038706 h 3040354"/>
                  <a:gd name="connsiteX4" fmla="*/ 2529 w 1394032"/>
                  <a:gd name="connsiteY4" fmla="*/ 1489306 h 3040354"/>
                  <a:gd name="connsiteX0" fmla="*/ 2529 w 1393110"/>
                  <a:gd name="connsiteY0" fmla="*/ 1489306 h 3040354"/>
                  <a:gd name="connsiteX1" fmla="*/ 1158229 w 1393110"/>
                  <a:gd name="connsiteY1" fmla="*/ 3406 h 3040354"/>
                  <a:gd name="connsiteX2" fmla="*/ 853429 w 1393110"/>
                  <a:gd name="connsiteY2" fmla="*/ 1209906 h 3040354"/>
                  <a:gd name="connsiteX3" fmla="*/ 1374129 w 1393110"/>
                  <a:gd name="connsiteY3" fmla="*/ 3038706 h 3040354"/>
                  <a:gd name="connsiteX4" fmla="*/ 2529 w 1393110"/>
                  <a:gd name="connsiteY4" fmla="*/ 1489306 h 3040354"/>
                  <a:gd name="connsiteX0" fmla="*/ 2529 w 1393110"/>
                  <a:gd name="connsiteY0" fmla="*/ 1488854 h 3039902"/>
                  <a:gd name="connsiteX1" fmla="*/ 1158229 w 1393110"/>
                  <a:gd name="connsiteY1" fmla="*/ 2954 h 3039902"/>
                  <a:gd name="connsiteX2" fmla="*/ 853429 w 1393110"/>
                  <a:gd name="connsiteY2" fmla="*/ 1209454 h 3039902"/>
                  <a:gd name="connsiteX3" fmla="*/ 1374129 w 1393110"/>
                  <a:gd name="connsiteY3" fmla="*/ 3038254 h 3039902"/>
                  <a:gd name="connsiteX4" fmla="*/ 2529 w 1393110"/>
                  <a:gd name="connsiteY4" fmla="*/ 1488854 h 3039902"/>
                  <a:gd name="connsiteX0" fmla="*/ 3741 w 1394322"/>
                  <a:gd name="connsiteY0" fmla="*/ 1500078 h 3051126"/>
                  <a:gd name="connsiteX1" fmla="*/ 1159441 w 1394322"/>
                  <a:gd name="connsiteY1" fmla="*/ 14178 h 3051126"/>
                  <a:gd name="connsiteX2" fmla="*/ 854641 w 1394322"/>
                  <a:gd name="connsiteY2" fmla="*/ 1220678 h 3051126"/>
                  <a:gd name="connsiteX3" fmla="*/ 1375341 w 1394322"/>
                  <a:gd name="connsiteY3" fmla="*/ 3049478 h 3051126"/>
                  <a:gd name="connsiteX4" fmla="*/ 3741 w 1394322"/>
                  <a:gd name="connsiteY4" fmla="*/ 1500078 h 3051126"/>
                  <a:gd name="connsiteX0" fmla="*/ 2427 w 1393008"/>
                  <a:gd name="connsiteY0" fmla="*/ 1508036 h 3060253"/>
                  <a:gd name="connsiteX1" fmla="*/ 1158127 w 1393008"/>
                  <a:gd name="connsiteY1" fmla="*/ 22136 h 3060253"/>
                  <a:gd name="connsiteX2" fmla="*/ 853327 w 1393008"/>
                  <a:gd name="connsiteY2" fmla="*/ 1228636 h 3060253"/>
                  <a:gd name="connsiteX3" fmla="*/ 1374027 w 1393008"/>
                  <a:gd name="connsiteY3" fmla="*/ 3057436 h 3060253"/>
                  <a:gd name="connsiteX4" fmla="*/ 2427 w 1393008"/>
                  <a:gd name="connsiteY4" fmla="*/ 1508036 h 3060253"/>
                  <a:gd name="connsiteX0" fmla="*/ 2427 w 1452699"/>
                  <a:gd name="connsiteY0" fmla="*/ 1508036 h 3081901"/>
                  <a:gd name="connsiteX1" fmla="*/ 1158127 w 1452699"/>
                  <a:gd name="connsiteY1" fmla="*/ 22136 h 3081901"/>
                  <a:gd name="connsiteX2" fmla="*/ 853327 w 1452699"/>
                  <a:gd name="connsiteY2" fmla="*/ 1228636 h 3081901"/>
                  <a:gd name="connsiteX3" fmla="*/ 1374027 w 1452699"/>
                  <a:gd name="connsiteY3" fmla="*/ 3057436 h 3081901"/>
                  <a:gd name="connsiteX4" fmla="*/ 2427 w 1452699"/>
                  <a:gd name="connsiteY4" fmla="*/ 1508036 h 308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2699" h="3081901">
                    <a:moveTo>
                      <a:pt x="2427" y="1508036"/>
                    </a:moveTo>
                    <a:cubicBezTo>
                      <a:pt x="-46256" y="443353"/>
                      <a:pt x="648010" y="-121797"/>
                      <a:pt x="1158127" y="22136"/>
                    </a:cubicBezTo>
                    <a:cubicBezTo>
                      <a:pt x="1668244" y="166069"/>
                      <a:pt x="726327" y="484196"/>
                      <a:pt x="853327" y="1228636"/>
                    </a:cubicBezTo>
                    <a:cubicBezTo>
                      <a:pt x="815227" y="2354076"/>
                      <a:pt x="1719044" y="2896569"/>
                      <a:pt x="1374027" y="3057436"/>
                    </a:cubicBezTo>
                    <a:cubicBezTo>
                      <a:pt x="1029010" y="3218303"/>
                      <a:pt x="51110" y="2572719"/>
                      <a:pt x="2427" y="1508036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7" name="Isosceles Triangle 7"/>
            <p:cNvSpPr/>
            <p:nvPr/>
          </p:nvSpPr>
          <p:spPr bwMode="auto">
            <a:xfrm rot="10800000">
              <a:off x="5562600" y="2362200"/>
              <a:ext cx="1727200" cy="1744662"/>
            </a:xfrm>
            <a:custGeom>
              <a:avLst/>
              <a:gdLst>
                <a:gd name="connsiteX0" fmla="*/ 0 w 2651760"/>
                <a:gd name="connsiteY0" fmla="*/ 2286000 h 2286000"/>
                <a:gd name="connsiteX1" fmla="*/ 1325880 w 2651760"/>
                <a:gd name="connsiteY1" fmla="*/ 0 h 2286000"/>
                <a:gd name="connsiteX2" fmla="*/ 2651760 w 2651760"/>
                <a:gd name="connsiteY2" fmla="*/ 2286000 h 2286000"/>
                <a:gd name="connsiteX3" fmla="*/ 0 w 2651760"/>
                <a:gd name="connsiteY3" fmla="*/ 2286000 h 2286000"/>
                <a:gd name="connsiteX0" fmla="*/ 0 w 2651760"/>
                <a:gd name="connsiteY0" fmla="*/ 2286000 h 2652888"/>
                <a:gd name="connsiteX1" fmla="*/ 1325880 w 2651760"/>
                <a:gd name="connsiteY1" fmla="*/ 0 h 2652888"/>
                <a:gd name="connsiteX2" fmla="*/ 2651760 w 2651760"/>
                <a:gd name="connsiteY2" fmla="*/ 2286000 h 2652888"/>
                <a:gd name="connsiteX3" fmla="*/ 0 w 2651760"/>
                <a:gd name="connsiteY3" fmla="*/ 2286000 h 2652888"/>
                <a:gd name="connsiteX0" fmla="*/ 0 w 2680094"/>
                <a:gd name="connsiteY0" fmla="*/ 2286000 h 2652888"/>
                <a:gd name="connsiteX1" fmla="*/ 1325880 w 2680094"/>
                <a:gd name="connsiteY1" fmla="*/ 0 h 2652888"/>
                <a:gd name="connsiteX2" fmla="*/ 2651760 w 2680094"/>
                <a:gd name="connsiteY2" fmla="*/ 2286000 h 2652888"/>
                <a:gd name="connsiteX3" fmla="*/ 0 w 2680094"/>
                <a:gd name="connsiteY3" fmla="*/ 2286000 h 2652888"/>
                <a:gd name="connsiteX0" fmla="*/ 0 w 2680094"/>
                <a:gd name="connsiteY0" fmla="*/ 2286000 h 2831572"/>
                <a:gd name="connsiteX1" fmla="*/ 1325880 w 2680094"/>
                <a:gd name="connsiteY1" fmla="*/ 0 h 2831572"/>
                <a:gd name="connsiteX2" fmla="*/ 2651760 w 2680094"/>
                <a:gd name="connsiteY2" fmla="*/ 2286000 h 2831572"/>
                <a:gd name="connsiteX3" fmla="*/ 0 w 2680094"/>
                <a:gd name="connsiteY3" fmla="*/ 2286000 h 2831572"/>
                <a:gd name="connsiteX0" fmla="*/ 50029 w 2730123"/>
                <a:gd name="connsiteY0" fmla="*/ 2286000 h 2831572"/>
                <a:gd name="connsiteX1" fmla="*/ 1375909 w 2730123"/>
                <a:gd name="connsiteY1" fmla="*/ 0 h 2831572"/>
                <a:gd name="connsiteX2" fmla="*/ 2701789 w 2730123"/>
                <a:gd name="connsiteY2" fmla="*/ 2286000 h 2831572"/>
                <a:gd name="connsiteX3" fmla="*/ 50029 w 2730123"/>
                <a:gd name="connsiteY3" fmla="*/ 2286000 h 2831572"/>
                <a:gd name="connsiteX0" fmla="*/ 50029 w 2726744"/>
                <a:gd name="connsiteY0" fmla="*/ 2286000 h 2831572"/>
                <a:gd name="connsiteX1" fmla="*/ 1375909 w 2726744"/>
                <a:gd name="connsiteY1" fmla="*/ 0 h 2831572"/>
                <a:gd name="connsiteX2" fmla="*/ 2701789 w 2726744"/>
                <a:gd name="connsiteY2" fmla="*/ 2286000 h 2831572"/>
                <a:gd name="connsiteX3" fmla="*/ 50029 w 2726744"/>
                <a:gd name="connsiteY3" fmla="*/ 2286000 h 2831572"/>
                <a:gd name="connsiteX0" fmla="*/ 44016 w 2720731"/>
                <a:gd name="connsiteY0" fmla="*/ 2286000 h 2831572"/>
                <a:gd name="connsiteX1" fmla="*/ 1369896 w 2720731"/>
                <a:gd name="connsiteY1" fmla="*/ 0 h 2831572"/>
                <a:gd name="connsiteX2" fmla="*/ 2695776 w 2720731"/>
                <a:gd name="connsiteY2" fmla="*/ 2286000 h 2831572"/>
                <a:gd name="connsiteX3" fmla="*/ 44016 w 2720731"/>
                <a:gd name="connsiteY3" fmla="*/ 2286000 h 2831572"/>
                <a:gd name="connsiteX0" fmla="*/ 45075 w 2721148"/>
                <a:gd name="connsiteY0" fmla="*/ 2489200 h 3034772"/>
                <a:gd name="connsiteX1" fmla="*/ 1332855 w 2721148"/>
                <a:gd name="connsiteY1" fmla="*/ 0 h 3034772"/>
                <a:gd name="connsiteX2" fmla="*/ 2696835 w 2721148"/>
                <a:gd name="connsiteY2" fmla="*/ 2489200 h 3034772"/>
                <a:gd name="connsiteX3" fmla="*/ 45075 w 2721148"/>
                <a:gd name="connsiteY3" fmla="*/ 2489200 h 3034772"/>
                <a:gd name="connsiteX0" fmla="*/ 44716 w 2733489"/>
                <a:gd name="connsiteY0" fmla="*/ 2527300 h 3052213"/>
                <a:gd name="connsiteX1" fmla="*/ 1345196 w 2733489"/>
                <a:gd name="connsiteY1" fmla="*/ 0 h 3052213"/>
                <a:gd name="connsiteX2" fmla="*/ 2709176 w 2733489"/>
                <a:gd name="connsiteY2" fmla="*/ 2489200 h 3052213"/>
                <a:gd name="connsiteX3" fmla="*/ 44716 w 2733489"/>
                <a:gd name="connsiteY3" fmla="*/ 2527300 h 3052213"/>
                <a:gd name="connsiteX0" fmla="*/ 49004 w 2598077"/>
                <a:gd name="connsiteY0" fmla="*/ 2540000 h 3058190"/>
                <a:gd name="connsiteX1" fmla="*/ 1209784 w 2598077"/>
                <a:gd name="connsiteY1" fmla="*/ 0 h 3058190"/>
                <a:gd name="connsiteX2" fmla="*/ 2573764 w 2598077"/>
                <a:gd name="connsiteY2" fmla="*/ 2489200 h 3058190"/>
                <a:gd name="connsiteX3" fmla="*/ 49004 w 2598077"/>
                <a:gd name="connsiteY3" fmla="*/ 2540000 h 3058190"/>
                <a:gd name="connsiteX0" fmla="*/ 49004 w 2598077"/>
                <a:gd name="connsiteY0" fmla="*/ 2540000 h 3062793"/>
                <a:gd name="connsiteX1" fmla="*/ 1209784 w 2598077"/>
                <a:gd name="connsiteY1" fmla="*/ 0 h 3062793"/>
                <a:gd name="connsiteX2" fmla="*/ 2573764 w 2598077"/>
                <a:gd name="connsiteY2" fmla="*/ 2489200 h 3062793"/>
                <a:gd name="connsiteX3" fmla="*/ 49004 w 2598077"/>
                <a:gd name="connsiteY3" fmla="*/ 2540000 h 3062793"/>
                <a:gd name="connsiteX0" fmla="*/ 49004 w 2598077"/>
                <a:gd name="connsiteY0" fmla="*/ 2540000 h 3067704"/>
                <a:gd name="connsiteX1" fmla="*/ 1209784 w 2598077"/>
                <a:gd name="connsiteY1" fmla="*/ 0 h 3067704"/>
                <a:gd name="connsiteX2" fmla="*/ 2573764 w 2598077"/>
                <a:gd name="connsiteY2" fmla="*/ 2489200 h 3067704"/>
                <a:gd name="connsiteX3" fmla="*/ 49004 w 2598077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3197"/>
                <a:gd name="connsiteY0" fmla="*/ 2540000 h 3067704"/>
                <a:gd name="connsiteX1" fmla="*/ 1209784 w 2603197"/>
                <a:gd name="connsiteY1" fmla="*/ 0 h 3067704"/>
                <a:gd name="connsiteX2" fmla="*/ 2573764 w 2603197"/>
                <a:gd name="connsiteY2" fmla="*/ 2489200 h 3067704"/>
                <a:gd name="connsiteX3" fmla="*/ 49004 w 2603197"/>
                <a:gd name="connsiteY3" fmla="*/ 2540000 h 3067704"/>
                <a:gd name="connsiteX0" fmla="*/ 49004 w 2605500"/>
                <a:gd name="connsiteY0" fmla="*/ 2549994 h 3077698"/>
                <a:gd name="connsiteX1" fmla="*/ 1209784 w 2605500"/>
                <a:gd name="connsiteY1" fmla="*/ 9994 h 3077698"/>
                <a:gd name="connsiteX2" fmla="*/ 2573764 w 2605500"/>
                <a:gd name="connsiteY2" fmla="*/ 2499194 h 3077698"/>
                <a:gd name="connsiteX3" fmla="*/ 49004 w 2605500"/>
                <a:gd name="connsiteY3" fmla="*/ 2549994 h 3077698"/>
                <a:gd name="connsiteX0" fmla="*/ 49836 w 2606332"/>
                <a:gd name="connsiteY0" fmla="*/ 2554053 h 3081757"/>
                <a:gd name="connsiteX1" fmla="*/ 1210616 w 2606332"/>
                <a:gd name="connsiteY1" fmla="*/ 14053 h 3081757"/>
                <a:gd name="connsiteX2" fmla="*/ 2574596 w 2606332"/>
                <a:gd name="connsiteY2" fmla="*/ 2503253 h 3081757"/>
                <a:gd name="connsiteX3" fmla="*/ 49836 w 2606332"/>
                <a:gd name="connsiteY3" fmla="*/ 2554053 h 308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6332" h="3081757">
                  <a:moveTo>
                    <a:pt x="49836" y="2554053"/>
                  </a:moveTo>
                  <a:cubicBezTo>
                    <a:pt x="-257504" y="2134953"/>
                    <a:pt x="946456" y="-201847"/>
                    <a:pt x="1210616" y="14053"/>
                  </a:cubicBezTo>
                  <a:cubicBezTo>
                    <a:pt x="1589076" y="-163747"/>
                    <a:pt x="2818436" y="2084153"/>
                    <a:pt x="2574596" y="2503253"/>
                  </a:cubicBezTo>
                  <a:cubicBezTo>
                    <a:pt x="2262176" y="3341453"/>
                    <a:pt x="298756" y="3189053"/>
                    <a:pt x="49836" y="255405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8" name="Group 15"/>
            <p:cNvGrpSpPr>
              <a:grpSpLocks/>
            </p:cNvGrpSpPr>
            <p:nvPr/>
          </p:nvGrpSpPr>
          <p:grpSpPr bwMode="auto">
            <a:xfrm>
              <a:off x="1066849" y="2882581"/>
              <a:ext cx="1813020" cy="2732324"/>
              <a:chOff x="990600" y="3200399"/>
              <a:chExt cx="2006599" cy="3024153"/>
            </a:xfrm>
            <a:grpFill/>
          </p:grpSpPr>
          <p:sp>
            <p:nvSpPr>
              <p:cNvPr id="109" name="Rounded Rectangle 9"/>
              <p:cNvSpPr/>
              <p:nvPr/>
            </p:nvSpPr>
            <p:spPr>
              <a:xfrm>
                <a:off x="990600" y="3200399"/>
                <a:ext cx="2006599" cy="3024153"/>
              </a:xfrm>
              <a:custGeom>
                <a:avLst/>
                <a:gdLst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650993 w 1981200"/>
                  <a:gd name="connsiteY2" fmla="*/ 0 h 2986053"/>
                  <a:gd name="connsiteX3" fmla="*/ 1981200 w 1981200"/>
                  <a:gd name="connsiteY3" fmla="*/ 330207 h 2986053"/>
                  <a:gd name="connsiteX4" fmla="*/ 1981200 w 1981200"/>
                  <a:gd name="connsiteY4" fmla="*/ 2655846 h 2986053"/>
                  <a:gd name="connsiteX5" fmla="*/ 1650993 w 1981200"/>
                  <a:gd name="connsiteY5" fmla="*/ 2986053 h 2986053"/>
                  <a:gd name="connsiteX6" fmla="*/ 330207 w 1981200"/>
                  <a:gd name="connsiteY6" fmla="*/ 2986053 h 2986053"/>
                  <a:gd name="connsiteX7" fmla="*/ 0 w 1981200"/>
                  <a:gd name="connsiteY7" fmla="*/ 2655846 h 2986053"/>
                  <a:gd name="connsiteX8" fmla="*/ 0 w 1981200"/>
                  <a:gd name="connsiteY8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330207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2655846 h 2986053"/>
                  <a:gd name="connsiteX3" fmla="*/ 1650993 w 1981200"/>
                  <a:gd name="connsiteY3" fmla="*/ 2986053 h 2986053"/>
                  <a:gd name="connsiteX4" fmla="*/ 330207 w 1981200"/>
                  <a:gd name="connsiteY4" fmla="*/ 2986053 h 2986053"/>
                  <a:gd name="connsiteX5" fmla="*/ 0 w 1981200"/>
                  <a:gd name="connsiteY5" fmla="*/ 2655846 h 2986053"/>
                  <a:gd name="connsiteX6" fmla="*/ 0 w 1981200"/>
                  <a:gd name="connsiteY6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25400 w 2006600"/>
                  <a:gd name="connsiteY6" fmla="*/ 2655846 h 2986053"/>
                  <a:gd name="connsiteX7" fmla="*/ 0 w 2006600"/>
                  <a:gd name="connsiteY7" fmla="*/ 5334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12700 w 2006600"/>
                  <a:gd name="connsiteY6" fmla="*/ 2503446 h 2986053"/>
                  <a:gd name="connsiteX7" fmla="*/ 0 w 2006600"/>
                  <a:gd name="connsiteY7" fmla="*/ 533407 h 29860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906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92200 w 2006600"/>
                  <a:gd name="connsiteY2" fmla="*/ 18303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6600" h="3024153">
                    <a:moveTo>
                      <a:pt x="0" y="533407"/>
                    </a:moveTo>
                    <a:cubicBezTo>
                      <a:pt x="0" y="351039"/>
                      <a:pt x="147839" y="38100"/>
                      <a:pt x="457207" y="0"/>
                    </a:cubicBezTo>
                    <a:cubicBezTo>
                      <a:pt x="1109138" y="174084"/>
                      <a:pt x="795869" y="1262569"/>
                      <a:pt x="1143000" y="1817653"/>
                    </a:cubicBezTo>
                    <a:cubicBezTo>
                      <a:pt x="1325032" y="2154462"/>
                      <a:pt x="1356783" y="2063188"/>
                      <a:pt x="1511300" y="2211353"/>
                    </a:cubicBezTo>
                    <a:cubicBezTo>
                      <a:pt x="1665817" y="2359518"/>
                      <a:pt x="1981201" y="2367979"/>
                      <a:pt x="2006600" y="2655846"/>
                    </a:cubicBezTo>
                    <a:cubicBezTo>
                      <a:pt x="2006600" y="2838214"/>
                      <a:pt x="1858761" y="2986053"/>
                      <a:pt x="1676393" y="2986053"/>
                    </a:cubicBezTo>
                    <a:lnTo>
                      <a:pt x="431807" y="3024153"/>
                    </a:lnTo>
                    <a:cubicBezTo>
                      <a:pt x="8139" y="2998753"/>
                      <a:pt x="0" y="2787414"/>
                      <a:pt x="12700" y="2503446"/>
                    </a:cubicBezTo>
                    <a:cubicBezTo>
                      <a:pt x="8467" y="1846766"/>
                      <a:pt x="4233" y="1190087"/>
                      <a:pt x="0" y="53340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0" name="Freeform 109"/>
              <p:cNvSpPr/>
              <p:nvPr/>
            </p:nvSpPr>
            <p:spPr>
              <a:xfrm>
                <a:off x="1002900" y="4597380"/>
                <a:ext cx="991000" cy="813586"/>
              </a:xfrm>
              <a:custGeom>
                <a:avLst/>
                <a:gdLst>
                  <a:gd name="connsiteX0" fmla="*/ 0 w 901700"/>
                  <a:gd name="connsiteY0" fmla="*/ 584200 h 584200"/>
                  <a:gd name="connsiteX1" fmla="*/ 381000 w 901700"/>
                  <a:gd name="connsiteY1" fmla="*/ 152400 h 584200"/>
                  <a:gd name="connsiteX2" fmla="*/ 901700 w 901700"/>
                  <a:gd name="connsiteY2" fmla="*/ 0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1700" h="584200">
                    <a:moveTo>
                      <a:pt x="0" y="584200"/>
                    </a:moveTo>
                    <a:cubicBezTo>
                      <a:pt x="115358" y="416983"/>
                      <a:pt x="230717" y="249767"/>
                      <a:pt x="381000" y="152400"/>
                    </a:cubicBezTo>
                    <a:cubicBezTo>
                      <a:pt x="531283" y="55033"/>
                      <a:pt x="901700" y="0"/>
                      <a:pt x="901700" y="0"/>
                    </a:cubicBezTo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9" name="Oval 18"/>
            <p:cNvSpPr/>
            <p:nvPr/>
          </p:nvSpPr>
          <p:spPr bwMode="auto">
            <a:xfrm>
              <a:off x="1619250" y="4573588"/>
              <a:ext cx="306388" cy="306387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1312863" y="5026025"/>
              <a:ext cx="306387" cy="306388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2133600" y="3581400"/>
              <a:ext cx="306388" cy="306388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2817813" y="3087688"/>
              <a:ext cx="306387" cy="307975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3581400" y="2819400"/>
              <a:ext cx="306388" cy="306387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4267200" y="2895600"/>
              <a:ext cx="306388" cy="306388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6629400" y="3276600"/>
              <a:ext cx="306387" cy="306388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1312863" y="3519488"/>
              <a:ext cx="306387" cy="307975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609600" y="4144963"/>
              <a:ext cx="306388" cy="306387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906463" y="2444750"/>
              <a:ext cx="306387" cy="307975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207963" y="2627313"/>
              <a:ext cx="306387" cy="306387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771525" y="1322388"/>
              <a:ext cx="306388" cy="306387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7924800" y="3276600"/>
              <a:ext cx="306388" cy="306387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" name="Half Frame 32"/>
            <p:cNvSpPr/>
            <p:nvPr/>
          </p:nvSpPr>
          <p:spPr bwMode="auto">
            <a:xfrm rot="19118111">
              <a:off x="5978935" y="27770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Half Frame 32"/>
            <p:cNvSpPr/>
            <p:nvPr/>
          </p:nvSpPr>
          <p:spPr bwMode="auto">
            <a:xfrm rot="19118111">
              <a:off x="7842250" y="334010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Half Frame 32"/>
            <p:cNvSpPr/>
            <p:nvPr/>
          </p:nvSpPr>
          <p:spPr bwMode="auto">
            <a:xfrm rot="18238372">
              <a:off x="4187952" y="2999232"/>
              <a:ext cx="166688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Half Frame 32"/>
            <p:cNvSpPr/>
            <p:nvPr/>
          </p:nvSpPr>
          <p:spPr bwMode="auto">
            <a:xfrm rot="16422675">
              <a:off x="3486400" y="3002662"/>
              <a:ext cx="218255" cy="16687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Half Frame 32"/>
            <p:cNvSpPr/>
            <p:nvPr/>
          </p:nvSpPr>
          <p:spPr bwMode="auto">
            <a:xfrm rot="6005250">
              <a:off x="2989273" y="3085314"/>
              <a:ext cx="19685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Half Frame 32"/>
            <p:cNvSpPr/>
            <p:nvPr/>
          </p:nvSpPr>
          <p:spPr bwMode="auto">
            <a:xfrm rot="20336570">
              <a:off x="2755900" y="3092450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Half Frame 32"/>
            <p:cNvSpPr/>
            <p:nvPr/>
          </p:nvSpPr>
          <p:spPr bwMode="auto">
            <a:xfrm rot="15572787">
              <a:off x="2797969" y="3313906"/>
              <a:ext cx="155575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Half Frame 32"/>
            <p:cNvSpPr/>
            <p:nvPr/>
          </p:nvSpPr>
          <p:spPr bwMode="auto">
            <a:xfrm rot="2273510">
              <a:off x="960438" y="2360613"/>
              <a:ext cx="165100" cy="169862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Half Frame 32"/>
            <p:cNvSpPr/>
            <p:nvPr/>
          </p:nvSpPr>
          <p:spPr bwMode="auto">
            <a:xfrm rot="2683233">
              <a:off x="2208213" y="3482975"/>
              <a:ext cx="155575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Half Frame 32"/>
            <p:cNvSpPr/>
            <p:nvPr/>
          </p:nvSpPr>
          <p:spPr bwMode="auto">
            <a:xfrm rot="21028783">
              <a:off x="1265238" y="3495675"/>
              <a:ext cx="16510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Half Frame 32"/>
            <p:cNvSpPr/>
            <p:nvPr/>
          </p:nvSpPr>
          <p:spPr bwMode="auto">
            <a:xfrm rot="19864474">
              <a:off x="1543050" y="4600575"/>
              <a:ext cx="153988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Half Frame 32"/>
            <p:cNvSpPr/>
            <p:nvPr/>
          </p:nvSpPr>
          <p:spPr bwMode="auto">
            <a:xfrm rot="2179242">
              <a:off x="1652588" y="4467225"/>
              <a:ext cx="153987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Half Frame 32"/>
            <p:cNvSpPr/>
            <p:nvPr/>
          </p:nvSpPr>
          <p:spPr bwMode="auto">
            <a:xfrm rot="14743426">
              <a:off x="1620044" y="4801394"/>
              <a:ext cx="153987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5" name="Straight Connector 44"/>
            <p:cNvCxnSpPr>
              <a:stCxn id="39" idx="2"/>
              <a:endCxn id="30" idx="4"/>
            </p:cNvCxnSpPr>
            <p:nvPr/>
          </p:nvCxnSpPr>
          <p:spPr bwMode="auto">
            <a:xfrm flipH="1" flipV="1">
              <a:off x="925513" y="1628775"/>
              <a:ext cx="101600" cy="742950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Freeform 45"/>
            <p:cNvSpPr/>
            <p:nvPr/>
          </p:nvSpPr>
          <p:spPr bwMode="auto">
            <a:xfrm>
              <a:off x="1104900" y="2743200"/>
              <a:ext cx="1181100" cy="706438"/>
            </a:xfrm>
            <a:custGeom>
              <a:avLst/>
              <a:gdLst>
                <a:gd name="connsiteX0" fmla="*/ 0 w 1181477"/>
                <a:gd name="connsiteY0" fmla="*/ 0 h 706170"/>
                <a:gd name="connsiteX1" fmla="*/ 248970 w 1181477"/>
                <a:gd name="connsiteY1" fmla="*/ 90535 h 706170"/>
                <a:gd name="connsiteX2" fmla="*/ 765018 w 1181477"/>
                <a:gd name="connsiteY2" fmla="*/ 40741 h 706170"/>
                <a:gd name="connsiteX3" fmla="*/ 1099996 w 1181477"/>
                <a:gd name="connsiteY3" fmla="*/ 194650 h 706170"/>
                <a:gd name="connsiteX4" fmla="*/ 1181477 w 1181477"/>
                <a:gd name="connsiteY4" fmla="*/ 706170 h 70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477" h="706170">
                  <a:moveTo>
                    <a:pt x="0" y="0"/>
                  </a:moveTo>
                  <a:cubicBezTo>
                    <a:pt x="60733" y="41872"/>
                    <a:pt x="121467" y="83745"/>
                    <a:pt x="248970" y="90535"/>
                  </a:cubicBezTo>
                  <a:cubicBezTo>
                    <a:pt x="376473" y="97325"/>
                    <a:pt x="623180" y="23389"/>
                    <a:pt x="765018" y="40741"/>
                  </a:cubicBezTo>
                  <a:cubicBezTo>
                    <a:pt x="906856" y="58093"/>
                    <a:pt x="1030586" y="83745"/>
                    <a:pt x="1099996" y="194650"/>
                  </a:cubicBezTo>
                  <a:cubicBezTo>
                    <a:pt x="1169406" y="305555"/>
                    <a:pt x="1170160" y="617144"/>
                    <a:pt x="1181477" y="706170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7" name="Straight Connector 46"/>
            <p:cNvCxnSpPr>
              <a:stCxn id="41" idx="2"/>
              <a:endCxn id="29" idx="5"/>
            </p:cNvCxnSpPr>
            <p:nvPr/>
          </p:nvCxnSpPr>
          <p:spPr bwMode="auto">
            <a:xfrm flipH="1" flipV="1">
              <a:off x="468313" y="2889250"/>
              <a:ext cx="814387" cy="652463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2" idx="0"/>
              <a:endCxn id="27" idx="5"/>
            </p:cNvCxnSpPr>
            <p:nvPr/>
          </p:nvCxnSpPr>
          <p:spPr bwMode="auto">
            <a:xfrm flipH="1" flipV="1">
              <a:off x="871538" y="4406900"/>
              <a:ext cx="644525" cy="242888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3" idx="2"/>
              <a:endCxn id="26" idx="4"/>
            </p:cNvCxnSpPr>
            <p:nvPr/>
          </p:nvCxnSpPr>
          <p:spPr bwMode="auto">
            <a:xfrm flipH="1" flipV="1">
              <a:off x="1466850" y="3827463"/>
              <a:ext cx="246063" cy="609600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44" idx="2"/>
              <a:endCxn id="20" idx="7"/>
            </p:cNvCxnSpPr>
            <p:nvPr/>
          </p:nvCxnSpPr>
          <p:spPr bwMode="auto">
            <a:xfrm flipH="1">
              <a:off x="1574800" y="4981575"/>
              <a:ext cx="82550" cy="88900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37" idx="0"/>
              <a:endCxn id="21" idx="7"/>
            </p:cNvCxnSpPr>
            <p:nvPr/>
          </p:nvCxnSpPr>
          <p:spPr bwMode="auto">
            <a:xfrm flipH="1">
              <a:off x="2395538" y="3154363"/>
              <a:ext cx="374650" cy="471487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reeform 51"/>
            <p:cNvSpPr/>
            <p:nvPr/>
          </p:nvSpPr>
          <p:spPr bwMode="auto">
            <a:xfrm>
              <a:off x="1857375" y="3478213"/>
              <a:ext cx="952500" cy="1122362"/>
            </a:xfrm>
            <a:custGeom>
              <a:avLst/>
              <a:gdLst>
                <a:gd name="connsiteX0" fmla="*/ 953686 w 953686"/>
                <a:gd name="connsiteY0" fmla="*/ 0 h 1121963"/>
                <a:gd name="connsiteX1" fmla="*/ 757342 w 953686"/>
                <a:gd name="connsiteY1" fmla="*/ 661958 h 1121963"/>
                <a:gd name="connsiteX2" fmla="*/ 17 w 953686"/>
                <a:gd name="connsiteY2" fmla="*/ 1121963 h 112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3686" h="1121963">
                  <a:moveTo>
                    <a:pt x="953686" y="0"/>
                  </a:moveTo>
                  <a:cubicBezTo>
                    <a:pt x="934986" y="237482"/>
                    <a:pt x="916287" y="474964"/>
                    <a:pt x="757342" y="661958"/>
                  </a:cubicBezTo>
                  <a:cubicBezTo>
                    <a:pt x="598397" y="848952"/>
                    <a:pt x="-3723" y="1071475"/>
                    <a:pt x="17" y="1121963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2514600" y="3346704"/>
              <a:ext cx="1927669" cy="865189"/>
            </a:xfrm>
            <a:custGeom>
              <a:avLst/>
              <a:gdLst>
                <a:gd name="connsiteX0" fmla="*/ 0 w 1896118"/>
                <a:gd name="connsiteY0" fmla="*/ 690008 h 690008"/>
                <a:gd name="connsiteX1" fmla="*/ 488054 w 1896118"/>
                <a:gd name="connsiteY1" fmla="*/ 476835 h 690008"/>
                <a:gd name="connsiteX2" fmla="*/ 1581968 w 1896118"/>
                <a:gd name="connsiteY2" fmla="*/ 420736 h 690008"/>
                <a:gd name="connsiteX3" fmla="*/ 1896118 w 1896118"/>
                <a:gd name="connsiteY3" fmla="*/ 0 h 690008"/>
                <a:gd name="connsiteX0" fmla="*/ 0 w 1912948"/>
                <a:gd name="connsiteY0" fmla="*/ 628300 h 628300"/>
                <a:gd name="connsiteX1" fmla="*/ 488054 w 1912948"/>
                <a:gd name="connsiteY1" fmla="*/ 415127 h 628300"/>
                <a:gd name="connsiteX2" fmla="*/ 1581968 w 1912948"/>
                <a:gd name="connsiteY2" fmla="*/ 359028 h 628300"/>
                <a:gd name="connsiteX3" fmla="*/ 1912948 w 1912948"/>
                <a:gd name="connsiteY3" fmla="*/ 0 h 6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2948" h="628300">
                  <a:moveTo>
                    <a:pt x="0" y="628300"/>
                  </a:moveTo>
                  <a:cubicBezTo>
                    <a:pt x="112196" y="544153"/>
                    <a:pt x="224393" y="460006"/>
                    <a:pt x="488054" y="415127"/>
                  </a:cubicBezTo>
                  <a:cubicBezTo>
                    <a:pt x="751715" y="370248"/>
                    <a:pt x="1344486" y="428216"/>
                    <a:pt x="1581968" y="359028"/>
                  </a:cubicBezTo>
                  <a:cubicBezTo>
                    <a:pt x="1819450" y="289840"/>
                    <a:pt x="1912948" y="0"/>
                    <a:pt x="1912948" y="0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" name="Half Frame 32"/>
            <p:cNvSpPr/>
            <p:nvPr/>
          </p:nvSpPr>
          <p:spPr bwMode="auto">
            <a:xfrm rot="13740919">
              <a:off x="4352544" y="3172968"/>
              <a:ext cx="166687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5" name="Straight Connector 54"/>
            <p:cNvCxnSpPr>
              <a:stCxn id="24" idx="6"/>
              <a:endCxn id="32" idx="2"/>
            </p:cNvCxnSpPr>
            <p:nvPr/>
          </p:nvCxnSpPr>
          <p:spPr bwMode="auto">
            <a:xfrm flipV="1">
              <a:off x="4573588" y="2862990"/>
              <a:ext cx="1412787" cy="185804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25" idx="6"/>
              <a:endCxn id="33" idx="0"/>
            </p:cNvCxnSpPr>
            <p:nvPr/>
          </p:nvCxnSpPr>
          <p:spPr bwMode="auto">
            <a:xfrm flipV="1">
              <a:off x="6935787" y="3426738"/>
              <a:ext cx="915680" cy="3056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Half Frame 32"/>
            <p:cNvSpPr/>
            <p:nvPr/>
          </p:nvSpPr>
          <p:spPr bwMode="auto">
            <a:xfrm rot="1701490">
              <a:off x="8032813" y="4753042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 bwMode="auto">
            <a:xfrm>
              <a:off x="8033848" y="3581400"/>
              <a:ext cx="55556" cy="1187399"/>
            </a:xfrm>
            <a:prstGeom prst="lin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>
              <a:spLocks noChangeArrowheads="1"/>
            </p:cNvSpPr>
            <p:nvPr/>
          </p:nvSpPr>
          <p:spPr bwMode="auto">
            <a:xfrm>
              <a:off x="1552649" y="4573415"/>
              <a:ext cx="439761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0" name="TextBox 68"/>
            <p:cNvSpPr txBox="1">
              <a:spLocks noChangeArrowheads="1"/>
            </p:cNvSpPr>
            <p:nvPr/>
          </p:nvSpPr>
          <p:spPr bwMode="auto">
            <a:xfrm>
              <a:off x="6553200" y="3276600"/>
              <a:ext cx="439760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1" name="TextBox 69"/>
            <p:cNvSpPr txBox="1">
              <a:spLocks noChangeArrowheads="1"/>
            </p:cNvSpPr>
            <p:nvPr/>
          </p:nvSpPr>
          <p:spPr bwMode="auto">
            <a:xfrm>
              <a:off x="141288" y="2626972"/>
              <a:ext cx="439760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2" name="TextBox 70"/>
            <p:cNvSpPr txBox="1">
              <a:spLocks noChangeArrowheads="1"/>
            </p:cNvSpPr>
            <p:nvPr/>
          </p:nvSpPr>
          <p:spPr bwMode="auto">
            <a:xfrm>
              <a:off x="1244658" y="3525574"/>
              <a:ext cx="441348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3" name="TextBox 72"/>
            <p:cNvSpPr txBox="1">
              <a:spLocks noChangeArrowheads="1"/>
            </p:cNvSpPr>
            <p:nvPr/>
          </p:nvSpPr>
          <p:spPr bwMode="auto">
            <a:xfrm>
              <a:off x="839825" y="2444393"/>
              <a:ext cx="439760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4" name="TextBox 76"/>
            <p:cNvSpPr txBox="1">
              <a:spLocks noChangeArrowheads="1"/>
            </p:cNvSpPr>
            <p:nvPr/>
          </p:nvSpPr>
          <p:spPr bwMode="auto">
            <a:xfrm>
              <a:off x="704880" y="1321934"/>
              <a:ext cx="439761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5" name="TextBox 77"/>
            <p:cNvSpPr txBox="1">
              <a:spLocks noChangeArrowheads="1"/>
            </p:cNvSpPr>
            <p:nvPr/>
          </p:nvSpPr>
          <p:spPr bwMode="auto">
            <a:xfrm>
              <a:off x="535009" y="4181268"/>
              <a:ext cx="473100" cy="2302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6" name="TextBox 78"/>
            <p:cNvSpPr txBox="1">
              <a:spLocks noChangeArrowheads="1"/>
            </p:cNvSpPr>
            <p:nvPr/>
          </p:nvSpPr>
          <p:spPr bwMode="auto">
            <a:xfrm>
              <a:off x="2063851" y="3619244"/>
              <a:ext cx="471513" cy="2302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7" name="TextBox 82"/>
            <p:cNvSpPr txBox="1">
              <a:spLocks noChangeArrowheads="1"/>
            </p:cNvSpPr>
            <p:nvPr/>
          </p:nvSpPr>
          <p:spPr bwMode="auto">
            <a:xfrm>
              <a:off x="1241483" y="5063994"/>
              <a:ext cx="473100" cy="2302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8" name="TextBox 84"/>
            <p:cNvSpPr txBox="1">
              <a:spLocks noChangeArrowheads="1"/>
            </p:cNvSpPr>
            <p:nvPr/>
          </p:nvSpPr>
          <p:spPr bwMode="auto">
            <a:xfrm>
              <a:off x="2743337" y="3125490"/>
              <a:ext cx="471513" cy="2317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9" name="TextBox 87"/>
            <p:cNvSpPr txBox="1">
              <a:spLocks noChangeArrowheads="1"/>
            </p:cNvSpPr>
            <p:nvPr/>
          </p:nvSpPr>
          <p:spPr bwMode="auto">
            <a:xfrm>
              <a:off x="3505200" y="2895600"/>
              <a:ext cx="471513" cy="2302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70" name="TextBox 93"/>
            <p:cNvSpPr txBox="1">
              <a:spLocks noChangeArrowheads="1"/>
            </p:cNvSpPr>
            <p:nvPr/>
          </p:nvSpPr>
          <p:spPr bwMode="auto">
            <a:xfrm>
              <a:off x="7848600" y="3276600"/>
              <a:ext cx="523903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71" name="TextBox 8"/>
            <p:cNvSpPr txBox="1">
              <a:spLocks noChangeArrowheads="1"/>
            </p:cNvSpPr>
            <p:nvPr/>
          </p:nvSpPr>
          <p:spPr bwMode="auto">
            <a:xfrm>
              <a:off x="2738575" y="2849241"/>
              <a:ext cx="504852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rgbClr val="FF0000"/>
                  </a:solidFill>
                </a:rPr>
                <a:t>“On”</a:t>
              </a:r>
            </a:p>
          </p:txBody>
        </p:sp>
        <p:sp>
          <p:nvSpPr>
            <p:cNvPr id="72" name="TextBox 95"/>
            <p:cNvSpPr txBox="1">
              <a:spLocks noChangeArrowheads="1"/>
            </p:cNvSpPr>
            <p:nvPr/>
          </p:nvSpPr>
          <p:spPr bwMode="auto">
            <a:xfrm>
              <a:off x="3505200" y="2590800"/>
              <a:ext cx="525490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FF0000"/>
                  </a:solidFill>
                </a:rPr>
                <a:t>“Off”</a:t>
              </a:r>
            </a:p>
          </p:txBody>
        </p:sp>
        <p:sp>
          <p:nvSpPr>
            <p:cNvPr id="73" name="TextBox 107"/>
            <p:cNvSpPr txBox="1">
              <a:spLocks noChangeArrowheads="1"/>
            </p:cNvSpPr>
            <p:nvPr/>
          </p:nvSpPr>
          <p:spPr bwMode="auto">
            <a:xfrm>
              <a:off x="1786025" y="5333892"/>
              <a:ext cx="512789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BLA</a:t>
              </a:r>
            </a:p>
          </p:txBody>
        </p:sp>
        <p:sp>
          <p:nvSpPr>
            <p:cNvPr id="74" name="TextBox 108"/>
            <p:cNvSpPr txBox="1">
              <a:spLocks noChangeArrowheads="1"/>
            </p:cNvSpPr>
            <p:nvPr/>
          </p:nvSpPr>
          <p:spPr bwMode="auto">
            <a:xfrm>
              <a:off x="1279585" y="2861942"/>
              <a:ext cx="396896" cy="3381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LA</a:t>
              </a:r>
            </a:p>
          </p:txBody>
        </p:sp>
        <p:sp>
          <p:nvSpPr>
            <p:cNvPr id="75" name="TextBox 109"/>
            <p:cNvSpPr txBox="1">
              <a:spLocks noChangeArrowheads="1"/>
            </p:cNvSpPr>
            <p:nvPr/>
          </p:nvSpPr>
          <p:spPr bwMode="auto">
            <a:xfrm>
              <a:off x="3527603" y="2057010"/>
              <a:ext cx="520727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CeA</a:t>
              </a:r>
            </a:p>
          </p:txBody>
        </p:sp>
        <p:sp>
          <p:nvSpPr>
            <p:cNvPr id="76" name="TextBox 110"/>
            <p:cNvSpPr txBox="1">
              <a:spLocks noChangeArrowheads="1"/>
            </p:cNvSpPr>
            <p:nvPr/>
          </p:nvSpPr>
          <p:spPr bwMode="auto">
            <a:xfrm>
              <a:off x="6172200" y="2285629"/>
              <a:ext cx="533764" cy="3385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PAG</a:t>
              </a:r>
            </a:p>
          </p:txBody>
        </p:sp>
        <p:sp>
          <p:nvSpPr>
            <p:cNvPr id="77" name="TextBox 13"/>
            <p:cNvSpPr txBox="1">
              <a:spLocks noChangeArrowheads="1"/>
            </p:cNvSpPr>
            <p:nvPr/>
          </p:nvSpPr>
          <p:spPr bwMode="auto">
            <a:xfrm>
              <a:off x="3127950" y="2404703"/>
              <a:ext cx="509614" cy="2619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 dirty="0" err="1"/>
                <a:t>lcCeA</a:t>
              </a:r>
              <a:endParaRPr lang="en-US" altLang="en-US" sz="1100" b="1" dirty="0"/>
            </a:p>
          </p:txBody>
        </p:sp>
        <p:sp>
          <p:nvSpPr>
            <p:cNvPr id="78" name="TextBox 111"/>
            <p:cNvSpPr txBox="1">
              <a:spLocks noChangeArrowheads="1"/>
            </p:cNvSpPr>
            <p:nvPr/>
          </p:nvSpPr>
          <p:spPr bwMode="auto">
            <a:xfrm>
              <a:off x="3587931" y="2361836"/>
              <a:ext cx="450874" cy="26196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lCeA</a:t>
              </a:r>
            </a:p>
          </p:txBody>
        </p:sp>
        <p:sp>
          <p:nvSpPr>
            <p:cNvPr id="79" name="TextBox 112"/>
            <p:cNvSpPr txBox="1">
              <a:spLocks noChangeArrowheads="1"/>
            </p:cNvSpPr>
            <p:nvPr/>
          </p:nvSpPr>
          <p:spPr bwMode="auto">
            <a:xfrm>
              <a:off x="4038805" y="2633322"/>
              <a:ext cx="530253" cy="2619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mCeA</a:t>
              </a:r>
            </a:p>
          </p:txBody>
        </p:sp>
        <p:sp>
          <p:nvSpPr>
            <p:cNvPr id="80" name="TextBox 113"/>
            <p:cNvSpPr txBox="1">
              <a:spLocks noChangeArrowheads="1"/>
            </p:cNvSpPr>
            <p:nvPr/>
          </p:nvSpPr>
          <p:spPr bwMode="auto">
            <a:xfrm>
              <a:off x="7470451" y="5689623"/>
              <a:ext cx="1531830" cy="338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600" dirty="0">
                  <a:solidFill>
                    <a:schemeClr val="accent4">
                      <a:lumMod val="75000"/>
                    </a:schemeClr>
                  </a:solidFill>
                </a:rPr>
                <a:t>FEAR RESPONSE</a:t>
              </a:r>
            </a:p>
          </p:txBody>
        </p:sp>
        <p:sp>
          <p:nvSpPr>
            <p:cNvPr id="81" name="TextBox 114"/>
            <p:cNvSpPr txBox="1">
              <a:spLocks noChangeArrowheads="1"/>
            </p:cNvSpPr>
            <p:nvPr/>
          </p:nvSpPr>
          <p:spPr bwMode="auto">
            <a:xfrm>
              <a:off x="1174804" y="2236413"/>
              <a:ext cx="390546" cy="3381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EC</a:t>
              </a:r>
            </a:p>
          </p:txBody>
        </p:sp>
        <p:sp>
          <p:nvSpPr>
            <p:cNvPr id="82" name="TextBox 115"/>
            <p:cNvSpPr txBox="1">
              <a:spLocks noChangeArrowheads="1"/>
            </p:cNvSpPr>
            <p:nvPr/>
          </p:nvSpPr>
          <p:spPr bwMode="auto">
            <a:xfrm>
              <a:off x="176215" y="1795050"/>
              <a:ext cx="662022" cy="3381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mPFC</a:t>
              </a:r>
            </a:p>
          </p:txBody>
        </p:sp>
        <p:sp>
          <p:nvSpPr>
            <p:cNvPr id="83" name="TextBox 116"/>
            <p:cNvSpPr txBox="1">
              <a:spLocks noChangeArrowheads="1"/>
            </p:cNvSpPr>
            <p:nvPr/>
          </p:nvSpPr>
          <p:spPr bwMode="auto">
            <a:xfrm>
              <a:off x="155576" y="2328495"/>
              <a:ext cx="454049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PrL</a:t>
              </a:r>
            </a:p>
          </p:txBody>
        </p:sp>
        <p:sp>
          <p:nvSpPr>
            <p:cNvPr id="84" name="TextBox 116"/>
            <p:cNvSpPr txBox="1">
              <a:spLocks noChangeArrowheads="1"/>
            </p:cNvSpPr>
            <p:nvPr/>
          </p:nvSpPr>
          <p:spPr bwMode="auto">
            <a:xfrm>
              <a:off x="1095425" y="1274763"/>
              <a:ext cx="382607" cy="3385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IL</a:t>
              </a:r>
            </a:p>
          </p:txBody>
        </p:sp>
        <p:sp>
          <p:nvSpPr>
            <p:cNvPr id="85" name="TextBox 87"/>
            <p:cNvSpPr txBox="1">
              <a:spLocks noChangeArrowheads="1"/>
            </p:cNvSpPr>
            <p:nvPr/>
          </p:nvSpPr>
          <p:spPr bwMode="auto">
            <a:xfrm>
              <a:off x="4191000" y="2895600"/>
              <a:ext cx="471513" cy="2302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86" name="Half Frame 32"/>
            <p:cNvSpPr/>
            <p:nvPr/>
          </p:nvSpPr>
          <p:spPr bwMode="auto">
            <a:xfrm rot="20786801">
              <a:off x="5943600" y="321738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 rot="21132749">
              <a:off x="5819981" y="2377409"/>
              <a:ext cx="1146928" cy="442527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 87"/>
            <p:cNvSpPr/>
            <p:nvPr/>
          </p:nvSpPr>
          <p:spPr>
            <a:xfrm rot="10588882">
              <a:off x="6097476" y="3757215"/>
              <a:ext cx="765240" cy="71604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/>
            <p:nvPr/>
          </p:nvCxnSpPr>
          <p:spPr>
            <a:xfrm>
              <a:off x="5715000" y="3200400"/>
              <a:ext cx="1447800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6705600" y="2573179"/>
              <a:ext cx="590226" cy="24622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dl/</a:t>
              </a:r>
              <a:r>
                <a:rPr lang="en-US" sz="1000" dirty="0" err="1"/>
                <a:t>lPAG</a:t>
              </a:r>
              <a:endParaRPr lang="en-US" sz="10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943600" y="3505200"/>
              <a:ext cx="524503" cy="2616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100" dirty="0" err="1"/>
                <a:t>vlPAG</a:t>
              </a:r>
              <a:endParaRPr lang="en-US" sz="1100" dirty="0"/>
            </a:p>
          </p:txBody>
        </p:sp>
        <p:sp>
          <p:nvSpPr>
            <p:cNvPr id="92" name="Oval 91"/>
            <p:cNvSpPr/>
            <p:nvPr/>
          </p:nvSpPr>
          <p:spPr>
            <a:xfrm>
              <a:off x="6019800" y="3200400"/>
              <a:ext cx="304800" cy="304800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93" name="Freeform 92"/>
            <p:cNvSpPr/>
            <p:nvPr/>
          </p:nvSpPr>
          <p:spPr>
            <a:xfrm>
              <a:off x="3129887" y="2794379"/>
              <a:ext cx="486770" cy="351430"/>
            </a:xfrm>
            <a:custGeom>
              <a:avLst/>
              <a:gdLst>
                <a:gd name="connsiteX0" fmla="*/ 486770 w 486770"/>
                <a:gd name="connsiteY0" fmla="*/ 78475 h 351430"/>
                <a:gd name="connsiteX1" fmla="*/ 159223 w 486770"/>
                <a:gd name="connsiteY1" fmla="*/ 37531 h 351430"/>
                <a:gd name="connsiteX2" fmla="*/ 22746 w 486770"/>
                <a:gd name="connsiteY2" fmla="*/ 303663 h 351430"/>
                <a:gd name="connsiteX3" fmla="*/ 22746 w 486770"/>
                <a:gd name="connsiteY3" fmla="*/ 324134 h 35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6770" h="351430">
                  <a:moveTo>
                    <a:pt x="486770" y="78475"/>
                  </a:moveTo>
                  <a:cubicBezTo>
                    <a:pt x="361665" y="39237"/>
                    <a:pt x="236560" y="0"/>
                    <a:pt x="159223" y="37531"/>
                  </a:cubicBezTo>
                  <a:cubicBezTo>
                    <a:pt x="81886" y="75062"/>
                    <a:pt x="45492" y="255896"/>
                    <a:pt x="22746" y="303663"/>
                  </a:cubicBezTo>
                  <a:cubicBezTo>
                    <a:pt x="0" y="351430"/>
                    <a:pt x="11373" y="337782"/>
                    <a:pt x="22746" y="324134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 93"/>
            <p:cNvSpPr/>
            <p:nvPr/>
          </p:nvSpPr>
          <p:spPr>
            <a:xfrm>
              <a:off x="3043451" y="3166281"/>
              <a:ext cx="484495" cy="359391"/>
            </a:xfrm>
            <a:custGeom>
              <a:avLst/>
              <a:gdLst>
                <a:gd name="connsiteX0" fmla="*/ 0 w 484495"/>
                <a:gd name="connsiteY0" fmla="*/ 232012 h 359391"/>
                <a:gd name="connsiteX1" fmla="*/ 313898 w 484495"/>
                <a:gd name="connsiteY1" fmla="*/ 320722 h 359391"/>
                <a:gd name="connsiteX2" fmla="*/ 484495 w 484495"/>
                <a:gd name="connsiteY2" fmla="*/ 0 h 35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4495" h="359391">
                  <a:moveTo>
                    <a:pt x="0" y="232012"/>
                  </a:moveTo>
                  <a:cubicBezTo>
                    <a:pt x="116574" y="295701"/>
                    <a:pt x="233149" y="359391"/>
                    <a:pt x="313898" y="320722"/>
                  </a:cubicBezTo>
                  <a:cubicBezTo>
                    <a:pt x="394647" y="282053"/>
                    <a:pt x="439571" y="141026"/>
                    <a:pt x="484495" y="0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3364173" y="3174242"/>
              <a:ext cx="2599899" cy="557283"/>
            </a:xfrm>
            <a:custGeom>
              <a:avLst/>
              <a:gdLst>
                <a:gd name="connsiteX0" fmla="*/ 0 w 2599899"/>
                <a:gd name="connsiteY0" fmla="*/ 312761 h 557283"/>
                <a:gd name="connsiteX1" fmla="*/ 1023582 w 2599899"/>
                <a:gd name="connsiteY1" fmla="*/ 517477 h 557283"/>
                <a:gd name="connsiteX2" fmla="*/ 1699146 w 2599899"/>
                <a:gd name="connsiteY2" fmla="*/ 73925 h 557283"/>
                <a:gd name="connsiteX3" fmla="*/ 2599899 w 2599899"/>
                <a:gd name="connsiteY3" fmla="*/ 73925 h 55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9899" h="557283">
                  <a:moveTo>
                    <a:pt x="0" y="312761"/>
                  </a:moveTo>
                  <a:cubicBezTo>
                    <a:pt x="370195" y="435022"/>
                    <a:pt x="740391" y="557283"/>
                    <a:pt x="1023582" y="517477"/>
                  </a:cubicBezTo>
                  <a:cubicBezTo>
                    <a:pt x="1306773" y="477671"/>
                    <a:pt x="1436427" y="147850"/>
                    <a:pt x="1699146" y="73925"/>
                  </a:cubicBezTo>
                  <a:cubicBezTo>
                    <a:pt x="1961866" y="0"/>
                    <a:pt x="2280882" y="36962"/>
                    <a:pt x="2599899" y="73925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3855493" y="3077570"/>
              <a:ext cx="334370" cy="53454"/>
            </a:xfrm>
            <a:custGeom>
              <a:avLst/>
              <a:gdLst>
                <a:gd name="connsiteX0" fmla="*/ 0 w 334370"/>
                <a:gd name="connsiteY0" fmla="*/ 0 h 53454"/>
                <a:gd name="connsiteX1" fmla="*/ 184244 w 334370"/>
                <a:gd name="connsiteY1" fmla="*/ 47767 h 53454"/>
                <a:gd name="connsiteX2" fmla="*/ 334370 w 334370"/>
                <a:gd name="connsiteY2" fmla="*/ 34120 h 5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4370" h="53454">
                  <a:moveTo>
                    <a:pt x="0" y="0"/>
                  </a:moveTo>
                  <a:cubicBezTo>
                    <a:pt x="64258" y="21040"/>
                    <a:pt x="128516" y="42080"/>
                    <a:pt x="184244" y="47767"/>
                  </a:cubicBezTo>
                  <a:cubicBezTo>
                    <a:pt x="239972" y="53454"/>
                    <a:pt x="334370" y="34120"/>
                    <a:pt x="334370" y="34120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alf Frame 32"/>
            <p:cNvSpPr/>
            <p:nvPr/>
          </p:nvSpPr>
          <p:spPr bwMode="auto">
            <a:xfrm rot="19118111">
              <a:off x="6512334" y="33104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8" name="Straight Connector 97"/>
            <p:cNvCxnSpPr>
              <a:stCxn id="92" idx="6"/>
              <a:endCxn id="97" idx="0"/>
            </p:cNvCxnSpPr>
            <p:nvPr/>
          </p:nvCxnSpPr>
          <p:spPr>
            <a:xfrm>
              <a:off x="6324600" y="3352800"/>
              <a:ext cx="197340" cy="44684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98"/>
            <p:cNvSpPr/>
            <p:nvPr/>
          </p:nvSpPr>
          <p:spPr bwMode="auto">
            <a:xfrm>
              <a:off x="6096000" y="2743200"/>
              <a:ext cx="306387" cy="307975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9144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100" name="Freeform 99"/>
            <p:cNvSpPr/>
            <p:nvPr/>
          </p:nvSpPr>
          <p:spPr>
            <a:xfrm>
              <a:off x="6359857" y="2982036"/>
              <a:ext cx="79611" cy="245660"/>
            </a:xfrm>
            <a:custGeom>
              <a:avLst/>
              <a:gdLst>
                <a:gd name="connsiteX0" fmla="*/ 27295 w 79611"/>
                <a:gd name="connsiteY0" fmla="*/ 0 h 245660"/>
                <a:gd name="connsiteX1" fmla="*/ 75062 w 79611"/>
                <a:gd name="connsiteY1" fmla="*/ 129654 h 245660"/>
                <a:gd name="connsiteX2" fmla="*/ 0 w 79611"/>
                <a:gd name="connsiteY2" fmla="*/ 245660 h 24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611" h="245660">
                  <a:moveTo>
                    <a:pt x="27295" y="0"/>
                  </a:moveTo>
                  <a:cubicBezTo>
                    <a:pt x="53453" y="44355"/>
                    <a:pt x="79611" y="88711"/>
                    <a:pt x="75062" y="129654"/>
                  </a:cubicBezTo>
                  <a:cubicBezTo>
                    <a:pt x="70513" y="170597"/>
                    <a:pt x="35256" y="208128"/>
                    <a:pt x="0" y="245660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Half Frame 32"/>
            <p:cNvSpPr/>
            <p:nvPr/>
          </p:nvSpPr>
          <p:spPr bwMode="auto">
            <a:xfrm rot="5945600">
              <a:off x="6261070" y="3204846"/>
              <a:ext cx="113161" cy="122151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7579057" y="3026391"/>
              <a:ext cx="1036092" cy="855259"/>
            </a:xfrm>
            <a:custGeom>
              <a:avLst/>
              <a:gdLst>
                <a:gd name="connsiteX0" fmla="*/ 903027 w 1036092"/>
                <a:gd name="connsiteY0" fmla="*/ 146713 h 855259"/>
                <a:gd name="connsiteX1" fmla="*/ 343468 w 1036092"/>
                <a:gd name="connsiteY1" fmla="*/ 3412 h 855259"/>
                <a:gd name="connsiteX2" fmla="*/ 77337 w 1036092"/>
                <a:gd name="connsiteY2" fmla="*/ 126242 h 855259"/>
                <a:gd name="connsiteX3" fmla="*/ 90985 w 1036092"/>
                <a:gd name="connsiteY3" fmla="*/ 692624 h 855259"/>
                <a:gd name="connsiteX4" fmla="*/ 623247 w 1036092"/>
                <a:gd name="connsiteY4" fmla="*/ 835925 h 855259"/>
                <a:gd name="connsiteX5" fmla="*/ 916674 w 1036092"/>
                <a:gd name="connsiteY5" fmla="*/ 576618 h 855259"/>
                <a:gd name="connsiteX6" fmla="*/ 1032680 w 1036092"/>
                <a:gd name="connsiteY6" fmla="*/ 276367 h 855259"/>
                <a:gd name="connsiteX7" fmla="*/ 903027 w 1036092"/>
                <a:gd name="connsiteY7" fmla="*/ 146713 h 85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6092" h="855259">
                  <a:moveTo>
                    <a:pt x="903027" y="146713"/>
                  </a:moveTo>
                  <a:cubicBezTo>
                    <a:pt x="788158" y="101220"/>
                    <a:pt x="481083" y="6824"/>
                    <a:pt x="343468" y="3412"/>
                  </a:cubicBezTo>
                  <a:cubicBezTo>
                    <a:pt x="205853" y="0"/>
                    <a:pt x="119417" y="11373"/>
                    <a:pt x="77337" y="126242"/>
                  </a:cubicBezTo>
                  <a:cubicBezTo>
                    <a:pt x="35257" y="241111"/>
                    <a:pt x="0" y="574344"/>
                    <a:pt x="90985" y="692624"/>
                  </a:cubicBezTo>
                  <a:cubicBezTo>
                    <a:pt x="181970" y="810904"/>
                    <a:pt x="485632" y="855259"/>
                    <a:pt x="623247" y="835925"/>
                  </a:cubicBezTo>
                  <a:cubicBezTo>
                    <a:pt x="760862" y="816591"/>
                    <a:pt x="848435" y="669878"/>
                    <a:pt x="916674" y="576618"/>
                  </a:cubicBezTo>
                  <a:cubicBezTo>
                    <a:pt x="984913" y="483358"/>
                    <a:pt x="1029268" y="345743"/>
                    <a:pt x="1032680" y="276367"/>
                  </a:cubicBezTo>
                  <a:cubicBezTo>
                    <a:pt x="1036092" y="206991"/>
                    <a:pt x="1017896" y="192206"/>
                    <a:pt x="903027" y="14671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9"/>
            <p:cNvSpPr txBox="1">
              <a:spLocks noChangeArrowheads="1"/>
            </p:cNvSpPr>
            <p:nvPr/>
          </p:nvSpPr>
          <p:spPr bwMode="auto">
            <a:xfrm>
              <a:off x="8382000" y="4876800"/>
              <a:ext cx="391454" cy="338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SC</a:t>
              </a:r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8001000" y="4872479"/>
              <a:ext cx="306388" cy="306387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5" name="Half Frame 32"/>
            <p:cNvSpPr/>
            <p:nvPr/>
          </p:nvSpPr>
          <p:spPr bwMode="auto">
            <a:xfrm rot="1701490">
              <a:off x="8119898" y="5504154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6" name="Straight Connector 105"/>
            <p:cNvCxnSpPr>
              <a:stCxn id="104" idx="4"/>
            </p:cNvCxnSpPr>
            <p:nvPr/>
          </p:nvCxnSpPr>
          <p:spPr bwMode="auto">
            <a:xfrm>
              <a:off x="8154194" y="5178866"/>
              <a:ext cx="17211" cy="353612"/>
            </a:xfrm>
            <a:prstGeom prst="lin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93"/>
            <p:cNvSpPr txBox="1">
              <a:spLocks noChangeArrowheads="1"/>
            </p:cNvSpPr>
            <p:nvPr/>
          </p:nvSpPr>
          <p:spPr bwMode="auto">
            <a:xfrm>
              <a:off x="7924800" y="4872479"/>
              <a:ext cx="523903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108" name="TextBox 109"/>
            <p:cNvSpPr txBox="1">
              <a:spLocks noChangeArrowheads="1"/>
            </p:cNvSpPr>
            <p:nvPr/>
          </p:nvSpPr>
          <p:spPr bwMode="auto">
            <a:xfrm>
              <a:off x="7772400" y="2590800"/>
              <a:ext cx="450764" cy="338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Mc</a:t>
              </a:r>
            </a:p>
          </p:txBody>
        </p:sp>
      </p:grpSp>
      <p:sp>
        <p:nvSpPr>
          <p:cNvPr id="114" name="Rounded Rectangle 113"/>
          <p:cNvSpPr/>
          <p:nvPr/>
        </p:nvSpPr>
        <p:spPr>
          <a:xfrm>
            <a:off x="6100485" y="5434189"/>
            <a:ext cx="2145299" cy="140769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/>
          <p:nvPr/>
        </p:nvCxnSpPr>
        <p:spPr>
          <a:xfrm>
            <a:off x="3173414" y="6200491"/>
            <a:ext cx="192808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362228" y="6012719"/>
            <a:ext cx="1015" cy="18686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V="1">
            <a:off x="3607264" y="5517869"/>
            <a:ext cx="103252" cy="7749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flipH="1" flipV="1">
            <a:off x="3642671" y="5368122"/>
            <a:ext cx="74994" cy="14388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0"/>
          <p:cNvSpPr txBox="1">
            <a:spLocks noChangeArrowheads="1"/>
          </p:cNvSpPr>
          <p:nvPr/>
        </p:nvSpPr>
        <p:spPr bwMode="auto">
          <a:xfrm>
            <a:off x="6381553" y="5800578"/>
            <a:ext cx="16453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HYPOTHALAMUS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(</a:t>
            </a:r>
            <a:r>
              <a:rPr lang="en-US" altLang="en-US" sz="1600" b="1" dirty="0" err="1"/>
              <a:t>PeF</a:t>
            </a:r>
            <a:r>
              <a:rPr lang="en-US" altLang="en-US" sz="1600" b="1" dirty="0"/>
              <a:t>)</a:t>
            </a:r>
          </a:p>
        </p:txBody>
      </p:sp>
      <p:cxnSp>
        <p:nvCxnSpPr>
          <p:cNvPr id="125" name="Straight Connector 124"/>
          <p:cNvCxnSpPr/>
          <p:nvPr/>
        </p:nvCxnSpPr>
        <p:spPr>
          <a:xfrm flipV="1">
            <a:off x="6153786" y="4104326"/>
            <a:ext cx="204932" cy="9289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H="1" flipV="1">
            <a:off x="6358718" y="3860512"/>
            <a:ext cx="9453" cy="24290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Arc 126"/>
          <p:cNvSpPr/>
          <p:nvPr/>
        </p:nvSpPr>
        <p:spPr>
          <a:xfrm rot="6550819">
            <a:off x="2739755" y="2260900"/>
            <a:ext cx="1872260" cy="6124232"/>
          </a:xfrm>
          <a:prstGeom prst="arc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8" name="Picture 12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6375">
            <a:off x="5960945" y="3973475"/>
            <a:ext cx="426190" cy="267712"/>
          </a:xfrm>
          <a:prstGeom prst="rect">
            <a:avLst/>
          </a:prstGeom>
        </p:spPr>
      </p:pic>
      <p:sp>
        <p:nvSpPr>
          <p:cNvPr id="135" name="Arc 134"/>
          <p:cNvSpPr/>
          <p:nvPr/>
        </p:nvSpPr>
        <p:spPr>
          <a:xfrm rot="569036">
            <a:off x="4072086" y="4076903"/>
            <a:ext cx="3939408" cy="4038406"/>
          </a:xfrm>
          <a:prstGeom prst="arc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Arc 135"/>
          <p:cNvSpPr/>
          <p:nvPr/>
        </p:nvSpPr>
        <p:spPr>
          <a:xfrm rot="20534459">
            <a:off x="2768332" y="5434162"/>
            <a:ext cx="2918003" cy="3342997"/>
          </a:xfrm>
          <a:prstGeom prst="arc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5932106" y="3863190"/>
            <a:ext cx="465765" cy="40644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3178428" y="5322048"/>
            <a:ext cx="465765" cy="40644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811051" y="1997772"/>
            <a:ext cx="3291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Orx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Promoter Specification?</a:t>
            </a:r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56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8" grpId="0" animBg="1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26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Hypothetical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88E21D-CF63-47C4-92C5-A543CBEA67F0}"/>
              </a:ext>
            </a:extLst>
          </p:cNvPr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A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35BF1826-0170-45DB-9C5A-B078DAB85136}"/>
              </a:ext>
            </a:extLst>
          </p:cNvPr>
          <p:cNvSpPr txBox="1"/>
          <p:nvPr/>
        </p:nvSpPr>
        <p:spPr>
          <a:xfrm>
            <a:off x="387756" y="2185643"/>
            <a:ext cx="3071809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shRNA-Orx</a:t>
            </a:r>
            <a:r>
              <a:rPr lang="en-US" sz="2800" baseline="-25000" dirty="0">
                <a:solidFill>
                  <a:schemeClr val="accent5">
                    <a:lumMod val="50000"/>
                  </a:schemeClr>
                </a:solidFill>
              </a:rPr>
              <a:t>1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D6A0176B-79EF-47F0-8647-ED4796170266}"/>
              </a:ext>
            </a:extLst>
          </p:cNvPr>
          <p:cNvSpPr txBox="1"/>
          <p:nvPr/>
        </p:nvSpPr>
        <p:spPr>
          <a:xfrm>
            <a:off x="222380" y="3831626"/>
            <a:ext cx="3402563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Short hairpin Orx</a:t>
            </a:r>
            <a:r>
              <a:rPr lang="en-US" sz="2800" baseline="-25000" dirty="0">
                <a:solidFill>
                  <a:schemeClr val="accent5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24943" y="2167632"/>
            <a:ext cx="1360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NPs</a:t>
            </a:r>
          </a:p>
        </p:txBody>
      </p:sp>
      <p:sp>
        <p:nvSpPr>
          <p:cNvPr id="5" name="Right Arrow 4"/>
          <p:cNvSpPr/>
          <p:nvPr/>
        </p:nvSpPr>
        <p:spPr>
          <a:xfrm>
            <a:off x="5323114" y="2303016"/>
            <a:ext cx="2209800" cy="31400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" name="Picture 6" descr="Image result for nasal spray clipart">
            <a:extLst>
              <a:ext uri="{FF2B5EF4-FFF2-40B4-BE49-F238E27FC236}">
                <a16:creationId xmlns:a16="http://schemas.microsoft.com/office/drawing/2014/main" xmlns="" id="{A939E480-29F0-44CE-AB9A-E20CFF8CF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456" y="205076"/>
            <a:ext cx="2743200" cy="392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980714" y="2536371"/>
            <a:ext cx="707572" cy="90351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Nas-nofear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DE4E2E11-B9FE-4A5B-8FF6-EA1D234A4EF7}"/>
              </a:ext>
            </a:extLst>
          </p:cNvPr>
          <p:cNvSpPr txBox="1"/>
          <p:nvPr/>
        </p:nvSpPr>
        <p:spPr>
          <a:xfrm>
            <a:off x="5203372" y="4742828"/>
            <a:ext cx="6868886" cy="193899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wait...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Orx</a:t>
            </a:r>
            <a:r>
              <a:rPr lang="en-US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found throughout the CNS...remember?</a:t>
            </a:r>
          </a:p>
        </p:txBody>
      </p:sp>
      <p:pic>
        <p:nvPicPr>
          <p:cNvPr id="131" name="Picture 6" descr="Image result for orexin brain">
            <a:extLst>
              <a:ext uri="{FF2B5EF4-FFF2-40B4-BE49-F238E27FC236}">
                <a16:creationId xmlns:a16="http://schemas.microsoft.com/office/drawing/2014/main" xmlns="" id="{6C75997E-67BB-4A3A-8BBE-F9220A2A8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474935"/>
            <a:ext cx="3080657" cy="2352503"/>
          </a:xfrm>
          <a:prstGeom prst="rect">
            <a:avLst/>
          </a:prstGeom>
          <a:noFill/>
        </p:spPr>
      </p:pic>
      <p:sp>
        <p:nvSpPr>
          <p:cNvPr id="132" name="Right Arrow 131"/>
          <p:cNvSpPr/>
          <p:nvPr/>
        </p:nvSpPr>
        <p:spPr>
          <a:xfrm rot="10800000">
            <a:off x="4022272" y="6228722"/>
            <a:ext cx="2209800" cy="31400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xmlns="" id="{3B63E341-DF2B-42FF-9D0E-A0CE25F26914}"/>
              </a:ext>
            </a:extLst>
          </p:cNvPr>
          <p:cNvCxnSpPr/>
          <p:nvPr/>
        </p:nvCxnSpPr>
        <p:spPr>
          <a:xfrm>
            <a:off x="5432612" y="1679987"/>
            <a:ext cx="13231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135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4" grpId="0" animBg="1"/>
      <p:bldP spid="4" grpId="0"/>
      <p:bldP spid="5" grpId="0" animBg="1"/>
      <p:bldP spid="6" grpId="0" animBg="1"/>
      <p:bldP spid="130" grpId="0" build="allAtOnce" animBg="1"/>
      <p:bldP spid="1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26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Example (#1)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83632" y="1320294"/>
            <a:ext cx="6752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Post-Traumatic Stress Disorder (PSTD)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898" y="1938201"/>
            <a:ext cx="9371045" cy="4919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380018"/>
            <a:ext cx="12192000" cy="403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8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26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Hypothetical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88E21D-CF63-47C4-92C5-A543CBEA67F0}"/>
              </a:ext>
            </a:extLst>
          </p:cNvPr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E4E2E11-B9FE-4A5B-8FF6-EA1D234A4EF7}"/>
              </a:ext>
            </a:extLst>
          </p:cNvPr>
          <p:cNvSpPr txBox="1"/>
          <p:nvPr/>
        </p:nvSpPr>
        <p:spPr>
          <a:xfrm>
            <a:off x="14236" y="2032286"/>
            <a:ext cx="12166878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specifically what cells in the Amygdala express Orx</a:t>
            </a:r>
            <a:r>
              <a:rPr lang="en-US" sz="4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581001"/>
            <a:ext cx="59653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Kim, J,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Pignatelli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M, Xu, S,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Itohara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 &amp;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Tonegawa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 2016.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Nature Neuroscience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1636.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10"/>
          <a:stretch/>
        </p:blipFill>
        <p:spPr>
          <a:xfrm>
            <a:off x="838200" y="2846424"/>
            <a:ext cx="5103233" cy="34214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1" b="109"/>
          <a:stretch/>
        </p:blipFill>
        <p:spPr>
          <a:xfrm>
            <a:off x="6262536" y="2848727"/>
            <a:ext cx="5103233" cy="3421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957" y="2861907"/>
            <a:ext cx="6780952" cy="33904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58142" y="2787780"/>
            <a:ext cx="849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E9950"/>
                </a:solidFill>
              </a:rPr>
              <a:t>Rspo2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58184" y="2811100"/>
            <a:ext cx="1052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71F23"/>
                </a:solidFill>
              </a:rPr>
              <a:t>Ppp1r1b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8618" y="2834420"/>
            <a:ext cx="990566" cy="32269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6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 animBg="1"/>
      <p:bldP spid="15" grpId="0"/>
      <p:bldP spid="9" grpId="0"/>
      <p:bldP spid="21" grpId="0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26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Hypothetical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88E21D-CF63-47C4-92C5-A543CBEA67F0}"/>
              </a:ext>
            </a:extLst>
          </p:cNvPr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23114" y="3106209"/>
            <a:ext cx="1360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NPs</a:t>
            </a:r>
          </a:p>
        </p:txBody>
      </p:sp>
      <p:sp>
        <p:nvSpPr>
          <p:cNvPr id="5" name="Right Arrow 4"/>
          <p:cNvSpPr/>
          <p:nvPr/>
        </p:nvSpPr>
        <p:spPr>
          <a:xfrm rot="2112238">
            <a:off x="6332561" y="4332757"/>
            <a:ext cx="3016625" cy="31400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" name="Picture 6" descr="Image result for nasal spray clipart">
            <a:extLst>
              <a:ext uri="{FF2B5EF4-FFF2-40B4-BE49-F238E27FC236}">
                <a16:creationId xmlns:a16="http://schemas.microsoft.com/office/drawing/2014/main" xmlns="" id="{A939E480-29F0-44CE-AB9A-E20CFF8CF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740172"/>
            <a:ext cx="2743200" cy="392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9633858" y="5071467"/>
            <a:ext cx="707572" cy="90351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Nas-nofear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E4E2E11-B9FE-4A5B-8FF6-EA1D234A4EF7}"/>
              </a:ext>
            </a:extLst>
          </p:cNvPr>
          <p:cNvSpPr txBox="1"/>
          <p:nvPr/>
        </p:nvSpPr>
        <p:spPr>
          <a:xfrm>
            <a:off x="14236" y="2032286"/>
            <a:ext cx="12166878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 promoter-dependent transcription strategy</a:t>
            </a:r>
            <a:endParaRPr lang="en-US" sz="4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F1826-0170-45DB-9C5A-B078DAB85136}"/>
              </a:ext>
            </a:extLst>
          </p:cNvPr>
          <p:cNvSpPr txBox="1"/>
          <p:nvPr/>
        </p:nvSpPr>
        <p:spPr>
          <a:xfrm>
            <a:off x="300671" y="3167764"/>
            <a:ext cx="5022443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Orx</a:t>
            </a:r>
            <a:r>
              <a:rPr lang="en-US" sz="2800" baseline="-25000" dirty="0">
                <a:solidFill>
                  <a:srgbClr val="C00000"/>
                </a:solidFill>
              </a:rPr>
              <a:t>1</a:t>
            </a:r>
            <a:r>
              <a:rPr lang="en-US" sz="2800" dirty="0"/>
              <a:t>-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Ppp1r1b</a:t>
            </a:r>
            <a:r>
              <a:rPr lang="en-US" sz="2800" dirty="0"/>
              <a:t>-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shRNAOrx</a:t>
            </a:r>
            <a:r>
              <a:rPr lang="en-US" sz="2800" baseline="-25000" dirty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en-US" sz="2800" dirty="0"/>
              <a:t>-</a:t>
            </a:r>
            <a:r>
              <a:rPr lang="en-US" sz="2800" dirty="0">
                <a:solidFill>
                  <a:srgbClr val="00B050"/>
                </a:solidFill>
              </a:rPr>
              <a:t>WPRE</a:t>
            </a:r>
            <a:endParaRPr lang="en-US" sz="2800" baseline="-25000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A0176B-79EF-47F0-8647-ED4796170266}"/>
              </a:ext>
            </a:extLst>
          </p:cNvPr>
          <p:cNvSpPr txBox="1"/>
          <p:nvPr/>
        </p:nvSpPr>
        <p:spPr>
          <a:xfrm>
            <a:off x="712238" y="4395369"/>
            <a:ext cx="3402563" cy="221599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Orx</a:t>
            </a:r>
            <a:r>
              <a:rPr lang="en-US" sz="2800" baseline="-25000" dirty="0">
                <a:solidFill>
                  <a:srgbClr val="C00000"/>
                </a:solidFill>
              </a:rPr>
              <a:t>1</a:t>
            </a:r>
            <a:r>
              <a:rPr lang="en-US" sz="2800" dirty="0">
                <a:solidFill>
                  <a:srgbClr val="C00000"/>
                </a:solidFill>
              </a:rPr>
              <a:t> Promoter</a:t>
            </a:r>
          </a:p>
          <a:p>
            <a:pPr algn="ctr"/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Ppp1r1b Promoter</a:t>
            </a:r>
          </a:p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Short hairpin Orx</a:t>
            </a:r>
            <a:r>
              <a:rPr lang="en-US" sz="2800" baseline="-25000" dirty="0">
                <a:solidFill>
                  <a:schemeClr val="accent5">
                    <a:lumMod val="50000"/>
                  </a:schemeClr>
                </a:solidFill>
              </a:rPr>
              <a:t>1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Woodchuck Hepatitis Virus </a:t>
            </a:r>
            <a:r>
              <a:rPr lang="en-US" dirty="0" err="1">
                <a:solidFill>
                  <a:srgbClr val="00B050"/>
                </a:solidFill>
              </a:rPr>
              <a:t>Postranscriptional</a:t>
            </a:r>
            <a:r>
              <a:rPr lang="en-US" dirty="0">
                <a:solidFill>
                  <a:srgbClr val="00B050"/>
                </a:solidFill>
              </a:rPr>
              <a:t> Regulatory Element</a:t>
            </a:r>
          </a:p>
        </p:txBody>
      </p:sp>
    </p:spTree>
    <p:extLst>
      <p:ext uri="{BB962C8B-B14F-4D97-AF65-F5344CB8AC3E}">
        <p14:creationId xmlns:p14="http://schemas.microsoft.com/office/powerpoint/2010/main" val="421338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14" grpId="0" build="allAtOnce" animBg="1"/>
      <p:bldP spid="13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26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Hypothetical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88E21D-CF63-47C4-92C5-A543CBEA67F0}"/>
              </a:ext>
            </a:extLst>
          </p:cNvPr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23114" y="3106209"/>
            <a:ext cx="1360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NPs</a:t>
            </a:r>
          </a:p>
        </p:txBody>
      </p:sp>
      <p:sp>
        <p:nvSpPr>
          <p:cNvPr id="5" name="Right Arrow 4"/>
          <p:cNvSpPr/>
          <p:nvPr/>
        </p:nvSpPr>
        <p:spPr>
          <a:xfrm rot="2112238">
            <a:off x="6332561" y="4332757"/>
            <a:ext cx="3016625" cy="31400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9" name="Picture 6" descr="Image result for nasal spray clipart">
            <a:extLst>
              <a:ext uri="{FF2B5EF4-FFF2-40B4-BE49-F238E27FC236}">
                <a16:creationId xmlns:a16="http://schemas.microsoft.com/office/drawing/2014/main" xmlns="" id="{A939E480-29F0-44CE-AB9A-E20CFF8CF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740172"/>
            <a:ext cx="2743200" cy="392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9590315" y="5071467"/>
            <a:ext cx="783773" cy="90351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Nas-nofear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XTRA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E4E2E11-B9FE-4A5B-8FF6-EA1D234A4EF7}"/>
              </a:ext>
            </a:extLst>
          </p:cNvPr>
          <p:cNvSpPr txBox="1"/>
          <p:nvPr/>
        </p:nvSpPr>
        <p:spPr>
          <a:xfrm>
            <a:off x="14236" y="2032286"/>
            <a:ext cx="12166878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 promoter-dependent transcription strategy</a:t>
            </a:r>
            <a:endParaRPr lang="en-US" sz="4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5BF1826-0170-45DB-9C5A-B078DAB85136}"/>
              </a:ext>
            </a:extLst>
          </p:cNvPr>
          <p:cNvSpPr txBox="1"/>
          <p:nvPr/>
        </p:nvSpPr>
        <p:spPr>
          <a:xfrm>
            <a:off x="300671" y="3167764"/>
            <a:ext cx="5022443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Orx</a:t>
            </a:r>
            <a:r>
              <a:rPr lang="en-US" sz="2800" baseline="-25000" dirty="0">
                <a:solidFill>
                  <a:srgbClr val="C00000"/>
                </a:solidFill>
              </a:rPr>
              <a:t>1</a:t>
            </a:r>
            <a:r>
              <a:rPr lang="en-US" sz="2800" dirty="0"/>
              <a:t>-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Ppp1r1b</a:t>
            </a:r>
            <a:r>
              <a:rPr lang="en-US" sz="2800" dirty="0"/>
              <a:t>-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shRNAOrx</a:t>
            </a:r>
            <a:r>
              <a:rPr lang="en-US" sz="2800" baseline="-25000" dirty="0">
                <a:solidFill>
                  <a:schemeClr val="accent5">
                    <a:lumMod val="50000"/>
                  </a:schemeClr>
                </a:solidFill>
              </a:rPr>
              <a:t>1</a:t>
            </a:r>
            <a:r>
              <a:rPr lang="en-US" sz="2800" dirty="0"/>
              <a:t>-</a:t>
            </a:r>
            <a:r>
              <a:rPr lang="en-US" sz="2800" dirty="0">
                <a:solidFill>
                  <a:srgbClr val="00B050"/>
                </a:solidFill>
              </a:rPr>
              <a:t>WPRE</a:t>
            </a:r>
            <a:endParaRPr lang="en-US" sz="2800" baseline="-25000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A0176B-79EF-47F0-8647-ED4796170266}"/>
              </a:ext>
            </a:extLst>
          </p:cNvPr>
          <p:cNvSpPr txBox="1"/>
          <p:nvPr/>
        </p:nvSpPr>
        <p:spPr>
          <a:xfrm>
            <a:off x="712238" y="4395369"/>
            <a:ext cx="3402563" cy="221599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Orx</a:t>
            </a:r>
            <a:r>
              <a:rPr lang="en-US" sz="2800" baseline="-25000" dirty="0">
                <a:solidFill>
                  <a:srgbClr val="C00000"/>
                </a:solidFill>
              </a:rPr>
              <a:t>1</a:t>
            </a:r>
            <a:r>
              <a:rPr lang="en-US" sz="2800" dirty="0">
                <a:solidFill>
                  <a:srgbClr val="C00000"/>
                </a:solidFill>
              </a:rPr>
              <a:t> Promoter</a:t>
            </a:r>
          </a:p>
          <a:p>
            <a:pPr algn="ctr"/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Ppp1r1b Promoter</a:t>
            </a:r>
          </a:p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Short hairpin Orx</a:t>
            </a:r>
            <a:r>
              <a:rPr lang="en-US" sz="2800" baseline="-25000" dirty="0">
                <a:solidFill>
                  <a:schemeClr val="accent5">
                    <a:lumMod val="50000"/>
                  </a:schemeClr>
                </a:solidFill>
              </a:rPr>
              <a:t>1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Woodchuck Hepatitis Virus </a:t>
            </a:r>
            <a:r>
              <a:rPr lang="en-US" dirty="0" err="1">
                <a:solidFill>
                  <a:srgbClr val="00B050"/>
                </a:solidFill>
              </a:rPr>
              <a:t>Postranscriptional</a:t>
            </a:r>
            <a:r>
              <a:rPr lang="en-US" dirty="0">
                <a:solidFill>
                  <a:srgbClr val="00B050"/>
                </a:solidFill>
              </a:rPr>
              <a:t> Regulatory Element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83827" y="3106208"/>
            <a:ext cx="4572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3200" dirty="0">
                <a:solidFill>
                  <a:srgbClr val="5673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56 (Orx</a:t>
            </a:r>
            <a:r>
              <a:rPr lang="en-US" sz="3200" baseline="-25000" dirty="0">
                <a:solidFill>
                  <a:srgbClr val="5673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solidFill>
                  <a:srgbClr val="5673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Antagonist)</a:t>
            </a:r>
            <a:endParaRPr lang="en-US" sz="3200" baseline="-25000" dirty="0">
              <a:solidFill>
                <a:srgbClr val="5673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B63E341-DF2B-42FF-9D0E-A0CE25F26914}"/>
              </a:ext>
            </a:extLst>
          </p:cNvPr>
          <p:cNvCxnSpPr/>
          <p:nvPr/>
        </p:nvCxnSpPr>
        <p:spPr>
          <a:xfrm flipV="1">
            <a:off x="9712492" y="5627914"/>
            <a:ext cx="509194" cy="3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3EF9ACA-FD27-4BCA-B4C4-E4C24164A2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" t="56434" r="82698" b="21272"/>
          <a:stretch/>
        </p:blipFill>
        <p:spPr>
          <a:xfrm>
            <a:off x="4778830" y="4255304"/>
            <a:ext cx="2296884" cy="246453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6721440" y="4974133"/>
            <a:ext cx="859974" cy="8581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2"/>
          </p:cNvCxnSpPr>
          <p:nvPr/>
        </p:nvCxnSpPr>
        <p:spPr>
          <a:xfrm flipH="1">
            <a:off x="6806778" y="3690983"/>
            <a:ext cx="2163396" cy="101174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934097" y="3614057"/>
            <a:ext cx="2556430" cy="1752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6523262" y="5652722"/>
            <a:ext cx="978933" cy="2418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76266" y="5734376"/>
            <a:ext cx="67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DGL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23967" y="4886801"/>
            <a:ext cx="67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PEG</a:t>
            </a:r>
          </a:p>
        </p:txBody>
      </p:sp>
    </p:spTree>
    <p:extLst>
      <p:ext uri="{BB962C8B-B14F-4D97-AF65-F5344CB8AC3E}">
        <p14:creationId xmlns:p14="http://schemas.microsoft.com/office/powerpoint/2010/main" val="250590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26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Hypothetical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88E21D-CF63-47C4-92C5-A543CBEA67F0}"/>
              </a:ext>
            </a:extLst>
          </p:cNvPr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13115" y="2990462"/>
            <a:ext cx="53013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Insertional Mutagenesis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Immune Response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DNase Activity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Transfection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Off-Target Effects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E4E2E11-B9FE-4A5B-8FF6-EA1D234A4EF7}"/>
              </a:ext>
            </a:extLst>
          </p:cNvPr>
          <p:cNvSpPr txBox="1"/>
          <p:nvPr/>
        </p:nvSpPr>
        <p:spPr>
          <a:xfrm>
            <a:off x="14236" y="2032286"/>
            <a:ext cx="12166878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Considerations:</a:t>
            </a:r>
            <a:endParaRPr lang="en-US" sz="4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5315" r="37754"/>
          <a:stretch/>
        </p:blipFill>
        <p:spPr>
          <a:xfrm>
            <a:off x="6950034" y="2740172"/>
            <a:ext cx="3619994" cy="412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4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26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Take Home Message(s)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9491" y="1320294"/>
            <a:ext cx="113330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Orx</a:t>
            </a:r>
            <a:r>
              <a:rPr lang="en-US" sz="3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regulates Fear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NPs can carry therapeutic agents across BBB to treat AD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NPs can assist in nose-to-brain delivery of genes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NPs potentially used for specific, accurate, exact, on-point, and direct targeting for the treatment of PTSD </a:t>
            </a:r>
          </a:p>
        </p:txBody>
      </p:sp>
    </p:spTree>
    <p:extLst>
      <p:ext uri="{BB962C8B-B14F-4D97-AF65-F5344CB8AC3E}">
        <p14:creationId xmlns:p14="http://schemas.microsoft.com/office/powerpoint/2010/main" val="128208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26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Example (#1)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3632" y="1320294"/>
            <a:ext cx="6752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Post-Traumatic Stress Disorder (PSTD)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2729" y="1905069"/>
            <a:ext cx="72210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Intrusive Memories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Negative Changes in Thinking/Mood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Changes in Physical/Emotional Reactions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81001"/>
            <a:ext cx="67522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MayoClinic.org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8141" b="14393"/>
          <a:stretch/>
        </p:blipFill>
        <p:spPr>
          <a:xfrm>
            <a:off x="3933264" y="2091186"/>
            <a:ext cx="1619250" cy="1452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5885" y="4817554"/>
            <a:ext cx="2438400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3923" y="1905068"/>
            <a:ext cx="3534748" cy="26510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1433" y="4927124"/>
            <a:ext cx="2468900" cy="190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26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Example (#1)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3632" y="1320294"/>
            <a:ext cx="6752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Post-Traumatic Stress Disorder (PSTD)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93281" y="1903654"/>
            <a:ext cx="87206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Comorbid with other disorders: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Alcoholism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 Anxiety Disorders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Depression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Eating Disorders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Sleep Disorders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Alzheimer’s Disease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257835"/>
            <a:ext cx="4767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Perkonigg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et al. 2000. 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Acta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Psychiatrica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Scandinavica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(1): 46-59.</a:t>
            </a:r>
          </a:p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Ohayon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M. 2013.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Sleep Medicine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(6): 488-492.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Weiner, MW et al. 2013.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445-451.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872" y="1866331"/>
            <a:ext cx="3767676" cy="495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5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26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Example (#1)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3632" y="1320294"/>
            <a:ext cx="6752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Post-Traumatic Stress Disorder (PSTD)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2A45C67-635E-4B6C-91E5-71B8776C0BC4}"/>
              </a:ext>
            </a:extLst>
          </p:cNvPr>
          <p:cNvSpPr/>
          <p:nvPr/>
        </p:nvSpPr>
        <p:spPr>
          <a:xfrm>
            <a:off x="827999" y="1869176"/>
            <a:ext cx="10515600" cy="4988824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451603" y="1950658"/>
            <a:ext cx="9176445" cy="4894932"/>
            <a:chOff x="-217708" y="1274763"/>
            <a:chExt cx="9176445" cy="4894932"/>
          </a:xfrm>
          <a:noFill/>
        </p:grpSpPr>
        <p:sp>
          <p:nvSpPr>
            <p:cNvPr id="10" name="TextBox 12"/>
            <p:cNvSpPr txBox="1">
              <a:spLocks noChangeArrowheads="1"/>
            </p:cNvSpPr>
            <p:nvPr/>
          </p:nvSpPr>
          <p:spPr bwMode="auto">
            <a:xfrm>
              <a:off x="139980" y="3166767"/>
              <a:ext cx="604870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 err="1">
                  <a:solidFill>
                    <a:srgbClr val="FF0000"/>
                  </a:solidFill>
                </a:rPr>
                <a:t>lpITC</a:t>
              </a:r>
              <a:endParaRPr lang="en-US" alt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6"/>
            <p:cNvSpPr txBox="1">
              <a:spLocks noChangeArrowheads="1"/>
            </p:cNvSpPr>
            <p:nvPr/>
          </p:nvSpPr>
          <p:spPr bwMode="auto">
            <a:xfrm>
              <a:off x="1946370" y="3019118"/>
              <a:ext cx="720763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FF0000"/>
                  </a:solidFill>
                </a:rPr>
                <a:t>mpITC</a:t>
              </a: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-217708" y="3045666"/>
              <a:ext cx="1249363" cy="2681288"/>
            </a:xfrm>
            <a:prstGeom prst="ellipse">
              <a:avLst/>
            </a:prstGeom>
            <a:grp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 bwMode="auto">
            <a:xfrm rot="20337179">
              <a:off x="1968850" y="2903035"/>
              <a:ext cx="1096268" cy="2217738"/>
            </a:xfrm>
            <a:prstGeom prst="ellipse">
              <a:avLst/>
            </a:prstGeom>
            <a:grp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16" name="Group 6"/>
            <p:cNvGrpSpPr>
              <a:grpSpLocks/>
            </p:cNvGrpSpPr>
            <p:nvPr/>
          </p:nvGrpSpPr>
          <p:grpSpPr bwMode="auto">
            <a:xfrm>
              <a:off x="2674938" y="2368550"/>
              <a:ext cx="2125662" cy="2145910"/>
              <a:chOff x="2819117" y="1067337"/>
              <a:chExt cx="3133778" cy="3163200"/>
            </a:xfrm>
            <a:grpFill/>
          </p:grpSpPr>
          <p:sp>
            <p:nvSpPr>
              <p:cNvPr id="111" name="Oval 110"/>
              <p:cNvSpPr/>
              <p:nvPr/>
            </p:nvSpPr>
            <p:spPr>
              <a:xfrm>
                <a:off x="2819117" y="1067337"/>
                <a:ext cx="3124416" cy="312399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2" name="Oval 5"/>
              <p:cNvSpPr/>
              <p:nvPr/>
            </p:nvSpPr>
            <p:spPr>
              <a:xfrm>
                <a:off x="3825484" y="1275603"/>
                <a:ext cx="2127411" cy="2922746"/>
              </a:xfrm>
              <a:custGeom>
                <a:avLst/>
                <a:gdLst>
                  <a:gd name="connsiteX0" fmla="*/ 0 w 381000"/>
                  <a:gd name="connsiteY0" fmla="*/ 1485900 h 2971800"/>
                  <a:gd name="connsiteX1" fmla="*/ 190500 w 381000"/>
                  <a:gd name="connsiteY1" fmla="*/ 0 h 2971800"/>
                  <a:gd name="connsiteX2" fmla="*/ 381000 w 381000"/>
                  <a:gd name="connsiteY2" fmla="*/ 1485900 h 2971800"/>
                  <a:gd name="connsiteX3" fmla="*/ 190500 w 381000"/>
                  <a:gd name="connsiteY3" fmla="*/ 2971800 h 2971800"/>
                  <a:gd name="connsiteX4" fmla="*/ 0 w 381000"/>
                  <a:gd name="connsiteY4" fmla="*/ 1485900 h 2971800"/>
                  <a:gd name="connsiteX0" fmla="*/ 1049575 w 1430575"/>
                  <a:gd name="connsiteY0" fmla="*/ 1485900 h 2832100"/>
                  <a:gd name="connsiteX1" fmla="*/ 1240075 w 1430575"/>
                  <a:gd name="connsiteY1" fmla="*/ 0 h 2832100"/>
                  <a:gd name="connsiteX2" fmla="*/ 1430575 w 1430575"/>
                  <a:gd name="connsiteY2" fmla="*/ 1485900 h 2832100"/>
                  <a:gd name="connsiteX3" fmla="*/ 8175 w 1430575"/>
                  <a:gd name="connsiteY3" fmla="*/ 2832100 h 2832100"/>
                  <a:gd name="connsiteX4" fmla="*/ 1049575 w 1430575"/>
                  <a:gd name="connsiteY4" fmla="*/ 1485900 h 2832100"/>
                  <a:gd name="connsiteX0" fmla="*/ 1064404 w 2194704"/>
                  <a:gd name="connsiteY0" fmla="*/ 1486802 h 2835536"/>
                  <a:gd name="connsiteX1" fmla="*/ 1254904 w 2194704"/>
                  <a:gd name="connsiteY1" fmla="*/ 902 h 2835536"/>
                  <a:gd name="connsiteX2" fmla="*/ 2194704 w 2194704"/>
                  <a:gd name="connsiteY2" fmla="*/ 1702702 h 2835536"/>
                  <a:gd name="connsiteX3" fmla="*/ 23004 w 2194704"/>
                  <a:gd name="connsiteY3" fmla="*/ 2833002 h 2835536"/>
                  <a:gd name="connsiteX4" fmla="*/ 1064404 w 2194704"/>
                  <a:gd name="connsiteY4" fmla="*/ 1486802 h 2835536"/>
                  <a:gd name="connsiteX0" fmla="*/ 1064404 w 2217190"/>
                  <a:gd name="connsiteY0" fmla="*/ 1486802 h 2835536"/>
                  <a:gd name="connsiteX1" fmla="*/ 1254904 w 2217190"/>
                  <a:gd name="connsiteY1" fmla="*/ 902 h 2835536"/>
                  <a:gd name="connsiteX2" fmla="*/ 2194704 w 2217190"/>
                  <a:gd name="connsiteY2" fmla="*/ 1702702 h 2835536"/>
                  <a:gd name="connsiteX3" fmla="*/ 23004 w 2217190"/>
                  <a:gd name="connsiteY3" fmla="*/ 2833002 h 2835536"/>
                  <a:gd name="connsiteX4" fmla="*/ 1064404 w 2217190"/>
                  <a:gd name="connsiteY4" fmla="*/ 1486802 h 2835536"/>
                  <a:gd name="connsiteX0" fmla="*/ 1064404 w 2217190"/>
                  <a:gd name="connsiteY0" fmla="*/ 1486802 h 2961851"/>
                  <a:gd name="connsiteX1" fmla="*/ 1254904 w 2217190"/>
                  <a:gd name="connsiteY1" fmla="*/ 902 h 2961851"/>
                  <a:gd name="connsiteX2" fmla="*/ 2194704 w 2217190"/>
                  <a:gd name="connsiteY2" fmla="*/ 1702702 h 2961851"/>
                  <a:gd name="connsiteX3" fmla="*/ 23004 w 2217190"/>
                  <a:gd name="connsiteY3" fmla="*/ 2833002 h 2961851"/>
                  <a:gd name="connsiteX4" fmla="*/ 1064404 w 2217190"/>
                  <a:gd name="connsiteY4" fmla="*/ 1486802 h 2961851"/>
                  <a:gd name="connsiteX0" fmla="*/ 1100489 w 2215045"/>
                  <a:gd name="connsiteY0" fmla="*/ 2257028 h 2916473"/>
                  <a:gd name="connsiteX1" fmla="*/ 1252889 w 2215045"/>
                  <a:gd name="connsiteY1" fmla="*/ 9128 h 2916473"/>
                  <a:gd name="connsiteX2" fmla="*/ 2192689 w 2215045"/>
                  <a:gd name="connsiteY2" fmla="*/ 1710928 h 2916473"/>
                  <a:gd name="connsiteX3" fmla="*/ 20989 w 2215045"/>
                  <a:gd name="connsiteY3" fmla="*/ 2841228 h 2916473"/>
                  <a:gd name="connsiteX4" fmla="*/ 1100489 w 2215045"/>
                  <a:gd name="connsiteY4" fmla="*/ 2257028 h 2916473"/>
                  <a:gd name="connsiteX0" fmla="*/ 950609 w 2065165"/>
                  <a:gd name="connsiteY0" fmla="*/ 2257028 h 2916473"/>
                  <a:gd name="connsiteX1" fmla="*/ 1103009 w 2065165"/>
                  <a:gd name="connsiteY1" fmla="*/ 9128 h 2916473"/>
                  <a:gd name="connsiteX2" fmla="*/ 2042809 w 2065165"/>
                  <a:gd name="connsiteY2" fmla="*/ 1710928 h 2916473"/>
                  <a:gd name="connsiteX3" fmla="*/ 23509 w 2065165"/>
                  <a:gd name="connsiteY3" fmla="*/ 2841228 h 2916473"/>
                  <a:gd name="connsiteX4" fmla="*/ 950609 w 2065165"/>
                  <a:gd name="connsiteY4" fmla="*/ 2257028 h 2916473"/>
                  <a:gd name="connsiteX0" fmla="*/ 838636 w 1953192"/>
                  <a:gd name="connsiteY0" fmla="*/ 2257028 h 2908880"/>
                  <a:gd name="connsiteX1" fmla="*/ 991036 w 1953192"/>
                  <a:gd name="connsiteY1" fmla="*/ 9128 h 2908880"/>
                  <a:gd name="connsiteX2" fmla="*/ 1930836 w 1953192"/>
                  <a:gd name="connsiteY2" fmla="*/ 1710928 h 2908880"/>
                  <a:gd name="connsiteX3" fmla="*/ 25836 w 1953192"/>
                  <a:gd name="connsiteY3" fmla="*/ 2828528 h 2908880"/>
                  <a:gd name="connsiteX4" fmla="*/ 838636 w 1953192"/>
                  <a:gd name="connsiteY4" fmla="*/ 2257028 h 2908880"/>
                  <a:gd name="connsiteX0" fmla="*/ 1012988 w 2127544"/>
                  <a:gd name="connsiteY0" fmla="*/ 2257028 h 2924160"/>
                  <a:gd name="connsiteX1" fmla="*/ 1165388 w 2127544"/>
                  <a:gd name="connsiteY1" fmla="*/ 9128 h 2924160"/>
                  <a:gd name="connsiteX2" fmla="*/ 2105188 w 2127544"/>
                  <a:gd name="connsiteY2" fmla="*/ 1710928 h 2924160"/>
                  <a:gd name="connsiteX3" fmla="*/ 22388 w 2127544"/>
                  <a:gd name="connsiteY3" fmla="*/ 2853928 h 2924160"/>
                  <a:gd name="connsiteX4" fmla="*/ 1012988 w 2127544"/>
                  <a:gd name="connsiteY4" fmla="*/ 2257028 h 292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544" h="2924160">
                    <a:moveTo>
                      <a:pt x="1012988" y="2257028"/>
                    </a:moveTo>
                    <a:cubicBezTo>
                      <a:pt x="1203488" y="1782895"/>
                      <a:pt x="983355" y="100145"/>
                      <a:pt x="1165388" y="9128"/>
                    </a:cubicBezTo>
                    <a:cubicBezTo>
                      <a:pt x="1347421" y="-81889"/>
                      <a:pt x="2282988" y="509288"/>
                      <a:pt x="2105188" y="1710928"/>
                    </a:cubicBezTo>
                    <a:cubicBezTo>
                      <a:pt x="1546388" y="3484068"/>
                      <a:pt x="204421" y="2762911"/>
                      <a:pt x="22388" y="2853928"/>
                    </a:cubicBezTo>
                    <a:cubicBezTo>
                      <a:pt x="-159645" y="2944945"/>
                      <a:pt x="822488" y="2731161"/>
                      <a:pt x="1012988" y="2257028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13" name="Oval 4"/>
              <p:cNvSpPr/>
              <p:nvPr/>
            </p:nvSpPr>
            <p:spPr>
              <a:xfrm>
                <a:off x="2899309" y="1148667"/>
                <a:ext cx="1453381" cy="3081870"/>
              </a:xfrm>
              <a:custGeom>
                <a:avLst/>
                <a:gdLst>
                  <a:gd name="connsiteX0" fmla="*/ 0 w 1295400"/>
                  <a:gd name="connsiteY0" fmla="*/ 1485900 h 2971800"/>
                  <a:gd name="connsiteX1" fmla="*/ 647700 w 1295400"/>
                  <a:gd name="connsiteY1" fmla="*/ 0 h 2971800"/>
                  <a:gd name="connsiteX2" fmla="*/ 1295400 w 1295400"/>
                  <a:gd name="connsiteY2" fmla="*/ 1485900 h 2971800"/>
                  <a:gd name="connsiteX3" fmla="*/ 647700 w 1295400"/>
                  <a:gd name="connsiteY3" fmla="*/ 2971800 h 2971800"/>
                  <a:gd name="connsiteX4" fmla="*/ 0 w 1295400"/>
                  <a:gd name="connsiteY4" fmla="*/ 1485900 h 2971800"/>
                  <a:gd name="connsiteX0" fmla="*/ 12107 w 1373296"/>
                  <a:gd name="connsiteY0" fmla="*/ 1485900 h 2971800"/>
                  <a:gd name="connsiteX1" fmla="*/ 1167807 w 1373296"/>
                  <a:gd name="connsiteY1" fmla="*/ 0 h 2971800"/>
                  <a:gd name="connsiteX2" fmla="*/ 1307507 w 1373296"/>
                  <a:gd name="connsiteY2" fmla="*/ 1485900 h 2971800"/>
                  <a:gd name="connsiteX3" fmla="*/ 659807 w 1373296"/>
                  <a:gd name="connsiteY3" fmla="*/ 2971800 h 2971800"/>
                  <a:gd name="connsiteX4" fmla="*/ 12107 w 1373296"/>
                  <a:gd name="connsiteY4" fmla="*/ 1485900 h 2971800"/>
                  <a:gd name="connsiteX0" fmla="*/ 12107 w 1676408"/>
                  <a:gd name="connsiteY0" fmla="*/ 1566651 h 3052551"/>
                  <a:gd name="connsiteX1" fmla="*/ 1167807 w 1676408"/>
                  <a:gd name="connsiteY1" fmla="*/ 80751 h 3052551"/>
                  <a:gd name="connsiteX2" fmla="*/ 1307507 w 1676408"/>
                  <a:gd name="connsiteY2" fmla="*/ 1566651 h 3052551"/>
                  <a:gd name="connsiteX3" fmla="*/ 659807 w 1676408"/>
                  <a:gd name="connsiteY3" fmla="*/ 3052551 h 3052551"/>
                  <a:gd name="connsiteX4" fmla="*/ 12107 w 1676408"/>
                  <a:gd name="connsiteY4" fmla="*/ 1566651 h 3052551"/>
                  <a:gd name="connsiteX0" fmla="*/ 5477 w 1669778"/>
                  <a:gd name="connsiteY0" fmla="*/ 1566651 h 3116051"/>
                  <a:gd name="connsiteX1" fmla="*/ 1161177 w 1669778"/>
                  <a:gd name="connsiteY1" fmla="*/ 80751 h 3116051"/>
                  <a:gd name="connsiteX2" fmla="*/ 1300877 w 1669778"/>
                  <a:gd name="connsiteY2" fmla="*/ 1566651 h 3116051"/>
                  <a:gd name="connsiteX3" fmla="*/ 1389777 w 1669778"/>
                  <a:gd name="connsiteY3" fmla="*/ 3116051 h 3116051"/>
                  <a:gd name="connsiteX4" fmla="*/ 5477 w 1669778"/>
                  <a:gd name="connsiteY4" fmla="*/ 1566651 h 3116051"/>
                  <a:gd name="connsiteX0" fmla="*/ 5477 w 1876648"/>
                  <a:gd name="connsiteY0" fmla="*/ 1566651 h 3141399"/>
                  <a:gd name="connsiteX1" fmla="*/ 1161177 w 1876648"/>
                  <a:gd name="connsiteY1" fmla="*/ 80751 h 3141399"/>
                  <a:gd name="connsiteX2" fmla="*/ 1300877 w 1876648"/>
                  <a:gd name="connsiteY2" fmla="*/ 1566651 h 3141399"/>
                  <a:gd name="connsiteX3" fmla="*/ 1389777 w 1876648"/>
                  <a:gd name="connsiteY3" fmla="*/ 3116051 h 3141399"/>
                  <a:gd name="connsiteX4" fmla="*/ 5477 w 1876648"/>
                  <a:gd name="connsiteY4" fmla="*/ 1566651 h 3141399"/>
                  <a:gd name="connsiteX0" fmla="*/ 1039 w 1419639"/>
                  <a:gd name="connsiteY0" fmla="*/ 1486631 h 3037293"/>
                  <a:gd name="connsiteX1" fmla="*/ 1156739 w 1419639"/>
                  <a:gd name="connsiteY1" fmla="*/ 731 h 3037293"/>
                  <a:gd name="connsiteX2" fmla="*/ 1029739 w 1419639"/>
                  <a:gd name="connsiteY2" fmla="*/ 1677131 h 3037293"/>
                  <a:gd name="connsiteX3" fmla="*/ 1385339 w 1419639"/>
                  <a:gd name="connsiteY3" fmla="*/ 3036031 h 3037293"/>
                  <a:gd name="connsiteX4" fmla="*/ 1039 w 1419639"/>
                  <a:gd name="connsiteY4" fmla="*/ 1486631 h 3037293"/>
                  <a:gd name="connsiteX0" fmla="*/ 6694 w 1425294"/>
                  <a:gd name="connsiteY0" fmla="*/ 1487678 h 3038340"/>
                  <a:gd name="connsiteX1" fmla="*/ 1162394 w 1425294"/>
                  <a:gd name="connsiteY1" fmla="*/ 1778 h 3038340"/>
                  <a:gd name="connsiteX2" fmla="*/ 1035394 w 1425294"/>
                  <a:gd name="connsiteY2" fmla="*/ 1678178 h 3038340"/>
                  <a:gd name="connsiteX3" fmla="*/ 1390994 w 1425294"/>
                  <a:gd name="connsiteY3" fmla="*/ 3037078 h 3038340"/>
                  <a:gd name="connsiteX4" fmla="*/ 6694 w 1425294"/>
                  <a:gd name="connsiteY4" fmla="*/ 1487678 h 3038340"/>
                  <a:gd name="connsiteX0" fmla="*/ 99 w 1418699"/>
                  <a:gd name="connsiteY0" fmla="*/ 1488194 h 3038856"/>
                  <a:gd name="connsiteX1" fmla="*/ 1155799 w 1418699"/>
                  <a:gd name="connsiteY1" fmla="*/ 2294 h 3038856"/>
                  <a:gd name="connsiteX2" fmla="*/ 1028799 w 1418699"/>
                  <a:gd name="connsiteY2" fmla="*/ 1678694 h 3038856"/>
                  <a:gd name="connsiteX3" fmla="*/ 1384399 w 1418699"/>
                  <a:gd name="connsiteY3" fmla="*/ 3037594 h 3038856"/>
                  <a:gd name="connsiteX4" fmla="*/ 99 w 1418699"/>
                  <a:gd name="connsiteY4" fmla="*/ 1488194 h 3038856"/>
                  <a:gd name="connsiteX0" fmla="*/ 99 w 1418699"/>
                  <a:gd name="connsiteY0" fmla="*/ 1547229 h 3097891"/>
                  <a:gd name="connsiteX1" fmla="*/ 1155799 w 1418699"/>
                  <a:gd name="connsiteY1" fmla="*/ 61329 h 3097891"/>
                  <a:gd name="connsiteX2" fmla="*/ 1028799 w 1418699"/>
                  <a:gd name="connsiteY2" fmla="*/ 1737729 h 3097891"/>
                  <a:gd name="connsiteX3" fmla="*/ 1384399 w 1418699"/>
                  <a:gd name="connsiteY3" fmla="*/ 3096629 h 3097891"/>
                  <a:gd name="connsiteX4" fmla="*/ 99 w 1418699"/>
                  <a:gd name="connsiteY4" fmla="*/ 1547229 h 3097891"/>
                  <a:gd name="connsiteX0" fmla="*/ 1101 w 1407690"/>
                  <a:gd name="connsiteY0" fmla="*/ 1518517 h 3069179"/>
                  <a:gd name="connsiteX1" fmla="*/ 1156801 w 1407690"/>
                  <a:gd name="connsiteY1" fmla="*/ 32617 h 3069179"/>
                  <a:gd name="connsiteX2" fmla="*/ 1029801 w 1407690"/>
                  <a:gd name="connsiteY2" fmla="*/ 1709017 h 3069179"/>
                  <a:gd name="connsiteX3" fmla="*/ 1372701 w 1407690"/>
                  <a:gd name="connsiteY3" fmla="*/ 3067917 h 3069179"/>
                  <a:gd name="connsiteX4" fmla="*/ 1101 w 1407690"/>
                  <a:gd name="connsiteY4" fmla="*/ 1518517 h 3069179"/>
                  <a:gd name="connsiteX0" fmla="*/ 1101 w 1769024"/>
                  <a:gd name="connsiteY0" fmla="*/ 1518517 h 3100177"/>
                  <a:gd name="connsiteX1" fmla="*/ 1156801 w 1769024"/>
                  <a:gd name="connsiteY1" fmla="*/ 32617 h 3100177"/>
                  <a:gd name="connsiteX2" fmla="*/ 1029801 w 1769024"/>
                  <a:gd name="connsiteY2" fmla="*/ 1709017 h 3100177"/>
                  <a:gd name="connsiteX3" fmla="*/ 1372701 w 1769024"/>
                  <a:gd name="connsiteY3" fmla="*/ 3067917 h 3100177"/>
                  <a:gd name="connsiteX4" fmla="*/ 1101 w 1769024"/>
                  <a:gd name="connsiteY4" fmla="*/ 1518517 h 3100177"/>
                  <a:gd name="connsiteX0" fmla="*/ 13434 w 1781357"/>
                  <a:gd name="connsiteY0" fmla="*/ 1523308 h 3104968"/>
                  <a:gd name="connsiteX1" fmla="*/ 1169134 w 1781357"/>
                  <a:gd name="connsiteY1" fmla="*/ 37408 h 3104968"/>
                  <a:gd name="connsiteX2" fmla="*/ 1042134 w 1781357"/>
                  <a:gd name="connsiteY2" fmla="*/ 1713808 h 3104968"/>
                  <a:gd name="connsiteX3" fmla="*/ 1385034 w 1781357"/>
                  <a:gd name="connsiteY3" fmla="*/ 3072708 h 3104968"/>
                  <a:gd name="connsiteX4" fmla="*/ 13434 w 1781357"/>
                  <a:gd name="connsiteY4" fmla="*/ 1523308 h 3104968"/>
                  <a:gd name="connsiteX0" fmla="*/ 13434 w 1781357"/>
                  <a:gd name="connsiteY0" fmla="*/ 1525210 h 3106870"/>
                  <a:gd name="connsiteX1" fmla="*/ 1169134 w 1781357"/>
                  <a:gd name="connsiteY1" fmla="*/ 39310 h 3106870"/>
                  <a:gd name="connsiteX2" fmla="*/ 1042134 w 1781357"/>
                  <a:gd name="connsiteY2" fmla="*/ 1715710 h 3106870"/>
                  <a:gd name="connsiteX3" fmla="*/ 1385034 w 1781357"/>
                  <a:gd name="connsiteY3" fmla="*/ 3074610 h 3106870"/>
                  <a:gd name="connsiteX4" fmla="*/ 13434 w 1781357"/>
                  <a:gd name="connsiteY4" fmla="*/ 1525210 h 3106870"/>
                  <a:gd name="connsiteX0" fmla="*/ 5828 w 1773751"/>
                  <a:gd name="connsiteY0" fmla="*/ 1522949 h 3104609"/>
                  <a:gd name="connsiteX1" fmla="*/ 1161528 w 1773751"/>
                  <a:gd name="connsiteY1" fmla="*/ 37049 h 3104609"/>
                  <a:gd name="connsiteX2" fmla="*/ 1034528 w 1773751"/>
                  <a:gd name="connsiteY2" fmla="*/ 1713449 h 3104609"/>
                  <a:gd name="connsiteX3" fmla="*/ 1377428 w 1773751"/>
                  <a:gd name="connsiteY3" fmla="*/ 3072349 h 3104609"/>
                  <a:gd name="connsiteX4" fmla="*/ 5828 w 1773751"/>
                  <a:gd name="connsiteY4" fmla="*/ 1522949 h 3104609"/>
                  <a:gd name="connsiteX0" fmla="*/ 3054 w 1770977"/>
                  <a:gd name="connsiteY0" fmla="*/ 1521907 h 3103567"/>
                  <a:gd name="connsiteX1" fmla="*/ 1158754 w 1770977"/>
                  <a:gd name="connsiteY1" fmla="*/ 36007 h 3103567"/>
                  <a:gd name="connsiteX2" fmla="*/ 1031754 w 1770977"/>
                  <a:gd name="connsiteY2" fmla="*/ 1712407 h 3103567"/>
                  <a:gd name="connsiteX3" fmla="*/ 1374654 w 1770977"/>
                  <a:gd name="connsiteY3" fmla="*/ 3071307 h 3103567"/>
                  <a:gd name="connsiteX4" fmla="*/ 3054 w 1770977"/>
                  <a:gd name="connsiteY4" fmla="*/ 1521907 h 3103567"/>
                  <a:gd name="connsiteX0" fmla="*/ 2529 w 1394032"/>
                  <a:gd name="connsiteY0" fmla="*/ 1489306 h 3040354"/>
                  <a:gd name="connsiteX1" fmla="*/ 1158229 w 1394032"/>
                  <a:gd name="connsiteY1" fmla="*/ 3406 h 3040354"/>
                  <a:gd name="connsiteX2" fmla="*/ 853429 w 1394032"/>
                  <a:gd name="connsiteY2" fmla="*/ 1209906 h 3040354"/>
                  <a:gd name="connsiteX3" fmla="*/ 1374129 w 1394032"/>
                  <a:gd name="connsiteY3" fmla="*/ 3038706 h 3040354"/>
                  <a:gd name="connsiteX4" fmla="*/ 2529 w 1394032"/>
                  <a:gd name="connsiteY4" fmla="*/ 1489306 h 3040354"/>
                  <a:gd name="connsiteX0" fmla="*/ 2529 w 1393110"/>
                  <a:gd name="connsiteY0" fmla="*/ 1489306 h 3040354"/>
                  <a:gd name="connsiteX1" fmla="*/ 1158229 w 1393110"/>
                  <a:gd name="connsiteY1" fmla="*/ 3406 h 3040354"/>
                  <a:gd name="connsiteX2" fmla="*/ 853429 w 1393110"/>
                  <a:gd name="connsiteY2" fmla="*/ 1209906 h 3040354"/>
                  <a:gd name="connsiteX3" fmla="*/ 1374129 w 1393110"/>
                  <a:gd name="connsiteY3" fmla="*/ 3038706 h 3040354"/>
                  <a:gd name="connsiteX4" fmla="*/ 2529 w 1393110"/>
                  <a:gd name="connsiteY4" fmla="*/ 1489306 h 3040354"/>
                  <a:gd name="connsiteX0" fmla="*/ 2529 w 1393110"/>
                  <a:gd name="connsiteY0" fmla="*/ 1488854 h 3039902"/>
                  <a:gd name="connsiteX1" fmla="*/ 1158229 w 1393110"/>
                  <a:gd name="connsiteY1" fmla="*/ 2954 h 3039902"/>
                  <a:gd name="connsiteX2" fmla="*/ 853429 w 1393110"/>
                  <a:gd name="connsiteY2" fmla="*/ 1209454 h 3039902"/>
                  <a:gd name="connsiteX3" fmla="*/ 1374129 w 1393110"/>
                  <a:gd name="connsiteY3" fmla="*/ 3038254 h 3039902"/>
                  <a:gd name="connsiteX4" fmla="*/ 2529 w 1393110"/>
                  <a:gd name="connsiteY4" fmla="*/ 1488854 h 3039902"/>
                  <a:gd name="connsiteX0" fmla="*/ 3741 w 1394322"/>
                  <a:gd name="connsiteY0" fmla="*/ 1500078 h 3051126"/>
                  <a:gd name="connsiteX1" fmla="*/ 1159441 w 1394322"/>
                  <a:gd name="connsiteY1" fmla="*/ 14178 h 3051126"/>
                  <a:gd name="connsiteX2" fmla="*/ 854641 w 1394322"/>
                  <a:gd name="connsiteY2" fmla="*/ 1220678 h 3051126"/>
                  <a:gd name="connsiteX3" fmla="*/ 1375341 w 1394322"/>
                  <a:gd name="connsiteY3" fmla="*/ 3049478 h 3051126"/>
                  <a:gd name="connsiteX4" fmla="*/ 3741 w 1394322"/>
                  <a:gd name="connsiteY4" fmla="*/ 1500078 h 3051126"/>
                  <a:gd name="connsiteX0" fmla="*/ 2427 w 1393008"/>
                  <a:gd name="connsiteY0" fmla="*/ 1508036 h 3060253"/>
                  <a:gd name="connsiteX1" fmla="*/ 1158127 w 1393008"/>
                  <a:gd name="connsiteY1" fmla="*/ 22136 h 3060253"/>
                  <a:gd name="connsiteX2" fmla="*/ 853327 w 1393008"/>
                  <a:gd name="connsiteY2" fmla="*/ 1228636 h 3060253"/>
                  <a:gd name="connsiteX3" fmla="*/ 1374027 w 1393008"/>
                  <a:gd name="connsiteY3" fmla="*/ 3057436 h 3060253"/>
                  <a:gd name="connsiteX4" fmla="*/ 2427 w 1393008"/>
                  <a:gd name="connsiteY4" fmla="*/ 1508036 h 3060253"/>
                  <a:gd name="connsiteX0" fmla="*/ 2427 w 1452699"/>
                  <a:gd name="connsiteY0" fmla="*/ 1508036 h 3081901"/>
                  <a:gd name="connsiteX1" fmla="*/ 1158127 w 1452699"/>
                  <a:gd name="connsiteY1" fmla="*/ 22136 h 3081901"/>
                  <a:gd name="connsiteX2" fmla="*/ 853327 w 1452699"/>
                  <a:gd name="connsiteY2" fmla="*/ 1228636 h 3081901"/>
                  <a:gd name="connsiteX3" fmla="*/ 1374027 w 1452699"/>
                  <a:gd name="connsiteY3" fmla="*/ 3057436 h 3081901"/>
                  <a:gd name="connsiteX4" fmla="*/ 2427 w 1452699"/>
                  <a:gd name="connsiteY4" fmla="*/ 1508036 h 3081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2699" h="3081901">
                    <a:moveTo>
                      <a:pt x="2427" y="1508036"/>
                    </a:moveTo>
                    <a:cubicBezTo>
                      <a:pt x="-46256" y="443353"/>
                      <a:pt x="648010" y="-121797"/>
                      <a:pt x="1158127" y="22136"/>
                    </a:cubicBezTo>
                    <a:cubicBezTo>
                      <a:pt x="1668244" y="166069"/>
                      <a:pt x="726327" y="484196"/>
                      <a:pt x="853327" y="1228636"/>
                    </a:cubicBezTo>
                    <a:cubicBezTo>
                      <a:pt x="815227" y="2354076"/>
                      <a:pt x="1719044" y="2896569"/>
                      <a:pt x="1374027" y="3057436"/>
                    </a:cubicBezTo>
                    <a:cubicBezTo>
                      <a:pt x="1029010" y="3218303"/>
                      <a:pt x="51110" y="2572719"/>
                      <a:pt x="2427" y="1508036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7" name="Isosceles Triangle 7"/>
            <p:cNvSpPr/>
            <p:nvPr/>
          </p:nvSpPr>
          <p:spPr bwMode="auto">
            <a:xfrm rot="10800000">
              <a:off x="5562600" y="2362200"/>
              <a:ext cx="1727200" cy="1744662"/>
            </a:xfrm>
            <a:custGeom>
              <a:avLst/>
              <a:gdLst>
                <a:gd name="connsiteX0" fmla="*/ 0 w 2651760"/>
                <a:gd name="connsiteY0" fmla="*/ 2286000 h 2286000"/>
                <a:gd name="connsiteX1" fmla="*/ 1325880 w 2651760"/>
                <a:gd name="connsiteY1" fmla="*/ 0 h 2286000"/>
                <a:gd name="connsiteX2" fmla="*/ 2651760 w 2651760"/>
                <a:gd name="connsiteY2" fmla="*/ 2286000 h 2286000"/>
                <a:gd name="connsiteX3" fmla="*/ 0 w 2651760"/>
                <a:gd name="connsiteY3" fmla="*/ 2286000 h 2286000"/>
                <a:gd name="connsiteX0" fmla="*/ 0 w 2651760"/>
                <a:gd name="connsiteY0" fmla="*/ 2286000 h 2652888"/>
                <a:gd name="connsiteX1" fmla="*/ 1325880 w 2651760"/>
                <a:gd name="connsiteY1" fmla="*/ 0 h 2652888"/>
                <a:gd name="connsiteX2" fmla="*/ 2651760 w 2651760"/>
                <a:gd name="connsiteY2" fmla="*/ 2286000 h 2652888"/>
                <a:gd name="connsiteX3" fmla="*/ 0 w 2651760"/>
                <a:gd name="connsiteY3" fmla="*/ 2286000 h 2652888"/>
                <a:gd name="connsiteX0" fmla="*/ 0 w 2680094"/>
                <a:gd name="connsiteY0" fmla="*/ 2286000 h 2652888"/>
                <a:gd name="connsiteX1" fmla="*/ 1325880 w 2680094"/>
                <a:gd name="connsiteY1" fmla="*/ 0 h 2652888"/>
                <a:gd name="connsiteX2" fmla="*/ 2651760 w 2680094"/>
                <a:gd name="connsiteY2" fmla="*/ 2286000 h 2652888"/>
                <a:gd name="connsiteX3" fmla="*/ 0 w 2680094"/>
                <a:gd name="connsiteY3" fmla="*/ 2286000 h 2652888"/>
                <a:gd name="connsiteX0" fmla="*/ 0 w 2680094"/>
                <a:gd name="connsiteY0" fmla="*/ 2286000 h 2831572"/>
                <a:gd name="connsiteX1" fmla="*/ 1325880 w 2680094"/>
                <a:gd name="connsiteY1" fmla="*/ 0 h 2831572"/>
                <a:gd name="connsiteX2" fmla="*/ 2651760 w 2680094"/>
                <a:gd name="connsiteY2" fmla="*/ 2286000 h 2831572"/>
                <a:gd name="connsiteX3" fmla="*/ 0 w 2680094"/>
                <a:gd name="connsiteY3" fmla="*/ 2286000 h 2831572"/>
                <a:gd name="connsiteX0" fmla="*/ 50029 w 2730123"/>
                <a:gd name="connsiteY0" fmla="*/ 2286000 h 2831572"/>
                <a:gd name="connsiteX1" fmla="*/ 1375909 w 2730123"/>
                <a:gd name="connsiteY1" fmla="*/ 0 h 2831572"/>
                <a:gd name="connsiteX2" fmla="*/ 2701789 w 2730123"/>
                <a:gd name="connsiteY2" fmla="*/ 2286000 h 2831572"/>
                <a:gd name="connsiteX3" fmla="*/ 50029 w 2730123"/>
                <a:gd name="connsiteY3" fmla="*/ 2286000 h 2831572"/>
                <a:gd name="connsiteX0" fmla="*/ 50029 w 2726744"/>
                <a:gd name="connsiteY0" fmla="*/ 2286000 h 2831572"/>
                <a:gd name="connsiteX1" fmla="*/ 1375909 w 2726744"/>
                <a:gd name="connsiteY1" fmla="*/ 0 h 2831572"/>
                <a:gd name="connsiteX2" fmla="*/ 2701789 w 2726744"/>
                <a:gd name="connsiteY2" fmla="*/ 2286000 h 2831572"/>
                <a:gd name="connsiteX3" fmla="*/ 50029 w 2726744"/>
                <a:gd name="connsiteY3" fmla="*/ 2286000 h 2831572"/>
                <a:gd name="connsiteX0" fmla="*/ 44016 w 2720731"/>
                <a:gd name="connsiteY0" fmla="*/ 2286000 h 2831572"/>
                <a:gd name="connsiteX1" fmla="*/ 1369896 w 2720731"/>
                <a:gd name="connsiteY1" fmla="*/ 0 h 2831572"/>
                <a:gd name="connsiteX2" fmla="*/ 2695776 w 2720731"/>
                <a:gd name="connsiteY2" fmla="*/ 2286000 h 2831572"/>
                <a:gd name="connsiteX3" fmla="*/ 44016 w 2720731"/>
                <a:gd name="connsiteY3" fmla="*/ 2286000 h 2831572"/>
                <a:gd name="connsiteX0" fmla="*/ 45075 w 2721148"/>
                <a:gd name="connsiteY0" fmla="*/ 2489200 h 3034772"/>
                <a:gd name="connsiteX1" fmla="*/ 1332855 w 2721148"/>
                <a:gd name="connsiteY1" fmla="*/ 0 h 3034772"/>
                <a:gd name="connsiteX2" fmla="*/ 2696835 w 2721148"/>
                <a:gd name="connsiteY2" fmla="*/ 2489200 h 3034772"/>
                <a:gd name="connsiteX3" fmla="*/ 45075 w 2721148"/>
                <a:gd name="connsiteY3" fmla="*/ 2489200 h 3034772"/>
                <a:gd name="connsiteX0" fmla="*/ 44716 w 2733489"/>
                <a:gd name="connsiteY0" fmla="*/ 2527300 h 3052213"/>
                <a:gd name="connsiteX1" fmla="*/ 1345196 w 2733489"/>
                <a:gd name="connsiteY1" fmla="*/ 0 h 3052213"/>
                <a:gd name="connsiteX2" fmla="*/ 2709176 w 2733489"/>
                <a:gd name="connsiteY2" fmla="*/ 2489200 h 3052213"/>
                <a:gd name="connsiteX3" fmla="*/ 44716 w 2733489"/>
                <a:gd name="connsiteY3" fmla="*/ 2527300 h 3052213"/>
                <a:gd name="connsiteX0" fmla="*/ 49004 w 2598077"/>
                <a:gd name="connsiteY0" fmla="*/ 2540000 h 3058190"/>
                <a:gd name="connsiteX1" fmla="*/ 1209784 w 2598077"/>
                <a:gd name="connsiteY1" fmla="*/ 0 h 3058190"/>
                <a:gd name="connsiteX2" fmla="*/ 2573764 w 2598077"/>
                <a:gd name="connsiteY2" fmla="*/ 2489200 h 3058190"/>
                <a:gd name="connsiteX3" fmla="*/ 49004 w 2598077"/>
                <a:gd name="connsiteY3" fmla="*/ 2540000 h 3058190"/>
                <a:gd name="connsiteX0" fmla="*/ 49004 w 2598077"/>
                <a:gd name="connsiteY0" fmla="*/ 2540000 h 3062793"/>
                <a:gd name="connsiteX1" fmla="*/ 1209784 w 2598077"/>
                <a:gd name="connsiteY1" fmla="*/ 0 h 3062793"/>
                <a:gd name="connsiteX2" fmla="*/ 2573764 w 2598077"/>
                <a:gd name="connsiteY2" fmla="*/ 2489200 h 3062793"/>
                <a:gd name="connsiteX3" fmla="*/ 49004 w 2598077"/>
                <a:gd name="connsiteY3" fmla="*/ 2540000 h 3062793"/>
                <a:gd name="connsiteX0" fmla="*/ 49004 w 2598077"/>
                <a:gd name="connsiteY0" fmla="*/ 2540000 h 3067704"/>
                <a:gd name="connsiteX1" fmla="*/ 1209784 w 2598077"/>
                <a:gd name="connsiteY1" fmla="*/ 0 h 3067704"/>
                <a:gd name="connsiteX2" fmla="*/ 2573764 w 2598077"/>
                <a:gd name="connsiteY2" fmla="*/ 2489200 h 3067704"/>
                <a:gd name="connsiteX3" fmla="*/ 49004 w 2598077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5885"/>
                <a:gd name="connsiteY0" fmla="*/ 2540000 h 3067704"/>
                <a:gd name="connsiteX1" fmla="*/ 1209784 w 2605885"/>
                <a:gd name="connsiteY1" fmla="*/ 0 h 3067704"/>
                <a:gd name="connsiteX2" fmla="*/ 2573764 w 2605885"/>
                <a:gd name="connsiteY2" fmla="*/ 2489200 h 3067704"/>
                <a:gd name="connsiteX3" fmla="*/ 49004 w 2605885"/>
                <a:gd name="connsiteY3" fmla="*/ 2540000 h 3067704"/>
                <a:gd name="connsiteX0" fmla="*/ 49004 w 2603197"/>
                <a:gd name="connsiteY0" fmla="*/ 2540000 h 3067704"/>
                <a:gd name="connsiteX1" fmla="*/ 1209784 w 2603197"/>
                <a:gd name="connsiteY1" fmla="*/ 0 h 3067704"/>
                <a:gd name="connsiteX2" fmla="*/ 2573764 w 2603197"/>
                <a:gd name="connsiteY2" fmla="*/ 2489200 h 3067704"/>
                <a:gd name="connsiteX3" fmla="*/ 49004 w 2603197"/>
                <a:gd name="connsiteY3" fmla="*/ 2540000 h 3067704"/>
                <a:gd name="connsiteX0" fmla="*/ 49004 w 2605500"/>
                <a:gd name="connsiteY0" fmla="*/ 2549994 h 3077698"/>
                <a:gd name="connsiteX1" fmla="*/ 1209784 w 2605500"/>
                <a:gd name="connsiteY1" fmla="*/ 9994 h 3077698"/>
                <a:gd name="connsiteX2" fmla="*/ 2573764 w 2605500"/>
                <a:gd name="connsiteY2" fmla="*/ 2499194 h 3077698"/>
                <a:gd name="connsiteX3" fmla="*/ 49004 w 2605500"/>
                <a:gd name="connsiteY3" fmla="*/ 2549994 h 3077698"/>
                <a:gd name="connsiteX0" fmla="*/ 49836 w 2606332"/>
                <a:gd name="connsiteY0" fmla="*/ 2554053 h 3081757"/>
                <a:gd name="connsiteX1" fmla="*/ 1210616 w 2606332"/>
                <a:gd name="connsiteY1" fmla="*/ 14053 h 3081757"/>
                <a:gd name="connsiteX2" fmla="*/ 2574596 w 2606332"/>
                <a:gd name="connsiteY2" fmla="*/ 2503253 h 3081757"/>
                <a:gd name="connsiteX3" fmla="*/ 49836 w 2606332"/>
                <a:gd name="connsiteY3" fmla="*/ 2554053 h 308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6332" h="3081757">
                  <a:moveTo>
                    <a:pt x="49836" y="2554053"/>
                  </a:moveTo>
                  <a:cubicBezTo>
                    <a:pt x="-257504" y="2134953"/>
                    <a:pt x="946456" y="-201847"/>
                    <a:pt x="1210616" y="14053"/>
                  </a:cubicBezTo>
                  <a:cubicBezTo>
                    <a:pt x="1589076" y="-163747"/>
                    <a:pt x="2818436" y="2084153"/>
                    <a:pt x="2574596" y="2503253"/>
                  </a:cubicBezTo>
                  <a:cubicBezTo>
                    <a:pt x="2262176" y="3341453"/>
                    <a:pt x="298756" y="3189053"/>
                    <a:pt x="49836" y="255405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8" name="Group 15"/>
            <p:cNvGrpSpPr>
              <a:grpSpLocks/>
            </p:cNvGrpSpPr>
            <p:nvPr/>
          </p:nvGrpSpPr>
          <p:grpSpPr bwMode="auto">
            <a:xfrm>
              <a:off x="1066849" y="2882581"/>
              <a:ext cx="1813020" cy="2732324"/>
              <a:chOff x="990600" y="3200399"/>
              <a:chExt cx="2006599" cy="3024153"/>
            </a:xfrm>
            <a:grpFill/>
          </p:grpSpPr>
          <p:sp>
            <p:nvSpPr>
              <p:cNvPr id="109" name="Rounded Rectangle 9"/>
              <p:cNvSpPr/>
              <p:nvPr/>
            </p:nvSpPr>
            <p:spPr>
              <a:xfrm>
                <a:off x="990600" y="3200399"/>
                <a:ext cx="2006599" cy="3024153"/>
              </a:xfrm>
              <a:custGeom>
                <a:avLst/>
                <a:gdLst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650993 w 1981200"/>
                  <a:gd name="connsiteY2" fmla="*/ 0 h 2986053"/>
                  <a:gd name="connsiteX3" fmla="*/ 1981200 w 1981200"/>
                  <a:gd name="connsiteY3" fmla="*/ 330207 h 2986053"/>
                  <a:gd name="connsiteX4" fmla="*/ 1981200 w 1981200"/>
                  <a:gd name="connsiteY4" fmla="*/ 2655846 h 2986053"/>
                  <a:gd name="connsiteX5" fmla="*/ 1650993 w 1981200"/>
                  <a:gd name="connsiteY5" fmla="*/ 2986053 h 2986053"/>
                  <a:gd name="connsiteX6" fmla="*/ 330207 w 1981200"/>
                  <a:gd name="connsiteY6" fmla="*/ 2986053 h 2986053"/>
                  <a:gd name="connsiteX7" fmla="*/ 0 w 1981200"/>
                  <a:gd name="connsiteY7" fmla="*/ 2655846 h 2986053"/>
                  <a:gd name="connsiteX8" fmla="*/ 0 w 1981200"/>
                  <a:gd name="connsiteY8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330207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1981200 w 1981200"/>
                  <a:gd name="connsiteY2" fmla="*/ 2655846 h 2986053"/>
                  <a:gd name="connsiteX3" fmla="*/ 1650993 w 1981200"/>
                  <a:gd name="connsiteY3" fmla="*/ 2986053 h 2986053"/>
                  <a:gd name="connsiteX4" fmla="*/ 330207 w 1981200"/>
                  <a:gd name="connsiteY4" fmla="*/ 2986053 h 2986053"/>
                  <a:gd name="connsiteX5" fmla="*/ 0 w 1981200"/>
                  <a:gd name="connsiteY5" fmla="*/ 2655846 h 2986053"/>
                  <a:gd name="connsiteX6" fmla="*/ 0 w 1981200"/>
                  <a:gd name="connsiteY6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1981200"/>
                  <a:gd name="connsiteY0" fmla="*/ 330207 h 2986053"/>
                  <a:gd name="connsiteX1" fmla="*/ 330207 w 1981200"/>
                  <a:gd name="connsiteY1" fmla="*/ 0 h 2986053"/>
                  <a:gd name="connsiteX2" fmla="*/ 952500 w 1981200"/>
                  <a:gd name="connsiteY2" fmla="*/ 2033553 h 2986053"/>
                  <a:gd name="connsiteX3" fmla="*/ 1981200 w 1981200"/>
                  <a:gd name="connsiteY3" fmla="*/ 2655846 h 2986053"/>
                  <a:gd name="connsiteX4" fmla="*/ 1650993 w 1981200"/>
                  <a:gd name="connsiteY4" fmla="*/ 2986053 h 2986053"/>
                  <a:gd name="connsiteX5" fmla="*/ 330207 w 1981200"/>
                  <a:gd name="connsiteY5" fmla="*/ 2986053 h 2986053"/>
                  <a:gd name="connsiteX6" fmla="*/ 0 w 1981200"/>
                  <a:gd name="connsiteY6" fmla="*/ 2655846 h 2986053"/>
                  <a:gd name="connsiteX7" fmla="*/ 0 w 1981200"/>
                  <a:gd name="connsiteY7" fmla="*/ 3302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25400 w 2006600"/>
                  <a:gd name="connsiteY6" fmla="*/ 2655846 h 2986053"/>
                  <a:gd name="connsiteX7" fmla="*/ 0 w 2006600"/>
                  <a:gd name="connsiteY7" fmla="*/ 533407 h 2986053"/>
                  <a:gd name="connsiteX0" fmla="*/ 0 w 2006600"/>
                  <a:gd name="connsiteY0" fmla="*/ 533407 h 2986053"/>
                  <a:gd name="connsiteX1" fmla="*/ 355607 w 2006600"/>
                  <a:gd name="connsiteY1" fmla="*/ 0 h 2986053"/>
                  <a:gd name="connsiteX2" fmla="*/ 977900 w 2006600"/>
                  <a:gd name="connsiteY2" fmla="*/ 2033553 h 2986053"/>
                  <a:gd name="connsiteX3" fmla="*/ 2006600 w 2006600"/>
                  <a:gd name="connsiteY3" fmla="*/ 2655846 h 2986053"/>
                  <a:gd name="connsiteX4" fmla="*/ 1676393 w 2006600"/>
                  <a:gd name="connsiteY4" fmla="*/ 2986053 h 2986053"/>
                  <a:gd name="connsiteX5" fmla="*/ 355607 w 2006600"/>
                  <a:gd name="connsiteY5" fmla="*/ 2986053 h 2986053"/>
                  <a:gd name="connsiteX6" fmla="*/ 12700 w 2006600"/>
                  <a:gd name="connsiteY6" fmla="*/ 2503446 h 2986053"/>
                  <a:gd name="connsiteX7" fmla="*/ 0 w 2006600"/>
                  <a:gd name="connsiteY7" fmla="*/ 533407 h 29860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977900 w 2006600"/>
                  <a:gd name="connsiteY2" fmla="*/ 2033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9065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92200 w 2006600"/>
                  <a:gd name="connsiteY2" fmla="*/ 18303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2006600 w 2006600"/>
                  <a:gd name="connsiteY3" fmla="*/ 2655846 h 3024153"/>
                  <a:gd name="connsiteX4" fmla="*/ 1676393 w 2006600"/>
                  <a:gd name="connsiteY4" fmla="*/ 2986053 h 3024153"/>
                  <a:gd name="connsiteX5" fmla="*/ 431807 w 2006600"/>
                  <a:gd name="connsiteY5" fmla="*/ 3024153 h 3024153"/>
                  <a:gd name="connsiteX6" fmla="*/ 12700 w 2006600"/>
                  <a:gd name="connsiteY6" fmla="*/ 2503446 h 3024153"/>
                  <a:gd name="connsiteX7" fmla="*/ 0 w 2006600"/>
                  <a:gd name="connsiteY7" fmla="*/ 533407 h 3024153"/>
                  <a:gd name="connsiteX0" fmla="*/ 0 w 2006600"/>
                  <a:gd name="connsiteY0" fmla="*/ 533407 h 3024153"/>
                  <a:gd name="connsiteX1" fmla="*/ 3556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079500 w 2006600"/>
                  <a:gd name="connsiteY2" fmla="*/ 1766853 h 3024153"/>
                  <a:gd name="connsiteX3" fmla="*/ 1409700 w 2006600"/>
                  <a:gd name="connsiteY3" fmla="*/ 21605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079500 w 2006600"/>
                  <a:gd name="connsiteY2" fmla="*/ 17680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409700 w 2006600"/>
                  <a:gd name="connsiteY3" fmla="*/ 21617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4630 h 3025376"/>
                  <a:gd name="connsiteX1" fmla="*/ 457207 w 2006600"/>
                  <a:gd name="connsiteY1" fmla="*/ 1223 h 3025376"/>
                  <a:gd name="connsiteX2" fmla="*/ 1143000 w 2006600"/>
                  <a:gd name="connsiteY2" fmla="*/ 1818876 h 3025376"/>
                  <a:gd name="connsiteX3" fmla="*/ 1511300 w 2006600"/>
                  <a:gd name="connsiteY3" fmla="*/ 2212576 h 3025376"/>
                  <a:gd name="connsiteX4" fmla="*/ 2006600 w 2006600"/>
                  <a:gd name="connsiteY4" fmla="*/ 2657069 h 3025376"/>
                  <a:gd name="connsiteX5" fmla="*/ 1676393 w 2006600"/>
                  <a:gd name="connsiteY5" fmla="*/ 2987276 h 3025376"/>
                  <a:gd name="connsiteX6" fmla="*/ 431807 w 2006600"/>
                  <a:gd name="connsiteY6" fmla="*/ 3025376 h 3025376"/>
                  <a:gd name="connsiteX7" fmla="*/ 12700 w 2006600"/>
                  <a:gd name="connsiteY7" fmla="*/ 2504669 h 3025376"/>
                  <a:gd name="connsiteX8" fmla="*/ 0 w 2006600"/>
                  <a:gd name="connsiteY8" fmla="*/ 534630 h 3025376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  <a:gd name="connsiteX0" fmla="*/ 0 w 2006600"/>
                  <a:gd name="connsiteY0" fmla="*/ 533407 h 3024153"/>
                  <a:gd name="connsiteX1" fmla="*/ 457207 w 2006600"/>
                  <a:gd name="connsiteY1" fmla="*/ 0 h 3024153"/>
                  <a:gd name="connsiteX2" fmla="*/ 1143000 w 2006600"/>
                  <a:gd name="connsiteY2" fmla="*/ 1817653 h 3024153"/>
                  <a:gd name="connsiteX3" fmla="*/ 1511300 w 2006600"/>
                  <a:gd name="connsiteY3" fmla="*/ 2211353 h 3024153"/>
                  <a:gd name="connsiteX4" fmla="*/ 2006600 w 2006600"/>
                  <a:gd name="connsiteY4" fmla="*/ 2655846 h 3024153"/>
                  <a:gd name="connsiteX5" fmla="*/ 1676393 w 2006600"/>
                  <a:gd name="connsiteY5" fmla="*/ 2986053 h 3024153"/>
                  <a:gd name="connsiteX6" fmla="*/ 431807 w 2006600"/>
                  <a:gd name="connsiteY6" fmla="*/ 3024153 h 3024153"/>
                  <a:gd name="connsiteX7" fmla="*/ 12700 w 2006600"/>
                  <a:gd name="connsiteY7" fmla="*/ 2503446 h 3024153"/>
                  <a:gd name="connsiteX8" fmla="*/ 0 w 2006600"/>
                  <a:gd name="connsiteY8" fmla="*/ 533407 h 3024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6600" h="3024153">
                    <a:moveTo>
                      <a:pt x="0" y="533407"/>
                    </a:moveTo>
                    <a:cubicBezTo>
                      <a:pt x="0" y="351039"/>
                      <a:pt x="147839" y="38100"/>
                      <a:pt x="457207" y="0"/>
                    </a:cubicBezTo>
                    <a:cubicBezTo>
                      <a:pt x="1109138" y="174084"/>
                      <a:pt x="795869" y="1262569"/>
                      <a:pt x="1143000" y="1817653"/>
                    </a:cubicBezTo>
                    <a:cubicBezTo>
                      <a:pt x="1325032" y="2154462"/>
                      <a:pt x="1356783" y="2063188"/>
                      <a:pt x="1511300" y="2211353"/>
                    </a:cubicBezTo>
                    <a:cubicBezTo>
                      <a:pt x="1665817" y="2359518"/>
                      <a:pt x="1981201" y="2367979"/>
                      <a:pt x="2006600" y="2655846"/>
                    </a:cubicBezTo>
                    <a:cubicBezTo>
                      <a:pt x="2006600" y="2838214"/>
                      <a:pt x="1858761" y="2986053"/>
                      <a:pt x="1676393" y="2986053"/>
                    </a:cubicBezTo>
                    <a:lnTo>
                      <a:pt x="431807" y="3024153"/>
                    </a:lnTo>
                    <a:cubicBezTo>
                      <a:pt x="8139" y="2998753"/>
                      <a:pt x="0" y="2787414"/>
                      <a:pt x="12700" y="2503446"/>
                    </a:cubicBezTo>
                    <a:cubicBezTo>
                      <a:pt x="8467" y="1846766"/>
                      <a:pt x="4233" y="1190087"/>
                      <a:pt x="0" y="53340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10" name="Freeform 109"/>
              <p:cNvSpPr/>
              <p:nvPr/>
            </p:nvSpPr>
            <p:spPr>
              <a:xfrm>
                <a:off x="1002900" y="4597380"/>
                <a:ext cx="991000" cy="813586"/>
              </a:xfrm>
              <a:custGeom>
                <a:avLst/>
                <a:gdLst>
                  <a:gd name="connsiteX0" fmla="*/ 0 w 901700"/>
                  <a:gd name="connsiteY0" fmla="*/ 584200 h 584200"/>
                  <a:gd name="connsiteX1" fmla="*/ 381000 w 901700"/>
                  <a:gd name="connsiteY1" fmla="*/ 152400 h 584200"/>
                  <a:gd name="connsiteX2" fmla="*/ 901700 w 901700"/>
                  <a:gd name="connsiteY2" fmla="*/ 0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01700" h="584200">
                    <a:moveTo>
                      <a:pt x="0" y="584200"/>
                    </a:moveTo>
                    <a:cubicBezTo>
                      <a:pt x="115358" y="416983"/>
                      <a:pt x="230717" y="249767"/>
                      <a:pt x="381000" y="152400"/>
                    </a:cubicBezTo>
                    <a:cubicBezTo>
                      <a:pt x="531283" y="55033"/>
                      <a:pt x="901700" y="0"/>
                      <a:pt x="901700" y="0"/>
                    </a:cubicBezTo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9" name="Oval 18"/>
            <p:cNvSpPr/>
            <p:nvPr/>
          </p:nvSpPr>
          <p:spPr bwMode="auto">
            <a:xfrm>
              <a:off x="1619250" y="4573588"/>
              <a:ext cx="306388" cy="306387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1312863" y="5026025"/>
              <a:ext cx="306387" cy="306388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2133600" y="3581400"/>
              <a:ext cx="306388" cy="306388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2817813" y="3087688"/>
              <a:ext cx="306387" cy="307975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3581400" y="2819400"/>
              <a:ext cx="306388" cy="306387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4267200" y="2895600"/>
              <a:ext cx="306388" cy="306388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6629400" y="3276600"/>
              <a:ext cx="306387" cy="306388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1312863" y="3519488"/>
              <a:ext cx="306387" cy="307975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609600" y="4144963"/>
              <a:ext cx="306388" cy="306387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906463" y="2444750"/>
              <a:ext cx="306387" cy="307975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207963" y="2627313"/>
              <a:ext cx="306387" cy="306387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771525" y="1322388"/>
              <a:ext cx="306388" cy="306387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7924800" y="3276600"/>
              <a:ext cx="306388" cy="306387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2" name="Half Frame 32"/>
            <p:cNvSpPr/>
            <p:nvPr/>
          </p:nvSpPr>
          <p:spPr bwMode="auto">
            <a:xfrm rot="19118111">
              <a:off x="5978935" y="27770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Half Frame 32"/>
            <p:cNvSpPr/>
            <p:nvPr/>
          </p:nvSpPr>
          <p:spPr bwMode="auto">
            <a:xfrm rot="19118111">
              <a:off x="7842250" y="334010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Half Frame 32"/>
            <p:cNvSpPr/>
            <p:nvPr/>
          </p:nvSpPr>
          <p:spPr bwMode="auto">
            <a:xfrm rot="18238372">
              <a:off x="4187952" y="2999232"/>
              <a:ext cx="166688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Half Frame 32"/>
            <p:cNvSpPr/>
            <p:nvPr/>
          </p:nvSpPr>
          <p:spPr bwMode="auto">
            <a:xfrm rot="16422675">
              <a:off x="3486400" y="3002662"/>
              <a:ext cx="218255" cy="16687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Half Frame 32"/>
            <p:cNvSpPr/>
            <p:nvPr/>
          </p:nvSpPr>
          <p:spPr bwMode="auto">
            <a:xfrm rot="6005250">
              <a:off x="2989273" y="3085314"/>
              <a:ext cx="19685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Half Frame 32"/>
            <p:cNvSpPr/>
            <p:nvPr/>
          </p:nvSpPr>
          <p:spPr bwMode="auto">
            <a:xfrm rot="20336570">
              <a:off x="2755900" y="3092450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Half Frame 32"/>
            <p:cNvSpPr/>
            <p:nvPr/>
          </p:nvSpPr>
          <p:spPr bwMode="auto">
            <a:xfrm rot="15572787">
              <a:off x="2797969" y="3313906"/>
              <a:ext cx="155575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Half Frame 32"/>
            <p:cNvSpPr/>
            <p:nvPr/>
          </p:nvSpPr>
          <p:spPr bwMode="auto">
            <a:xfrm rot="2273510">
              <a:off x="960438" y="2360613"/>
              <a:ext cx="165100" cy="169862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Half Frame 32"/>
            <p:cNvSpPr/>
            <p:nvPr/>
          </p:nvSpPr>
          <p:spPr bwMode="auto">
            <a:xfrm rot="2683233">
              <a:off x="2208213" y="3482975"/>
              <a:ext cx="155575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Half Frame 32"/>
            <p:cNvSpPr/>
            <p:nvPr/>
          </p:nvSpPr>
          <p:spPr bwMode="auto">
            <a:xfrm rot="21028783">
              <a:off x="1265238" y="3495675"/>
              <a:ext cx="165100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Half Frame 32"/>
            <p:cNvSpPr/>
            <p:nvPr/>
          </p:nvSpPr>
          <p:spPr bwMode="auto">
            <a:xfrm rot="19864474">
              <a:off x="1543050" y="4600575"/>
              <a:ext cx="153988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Half Frame 32"/>
            <p:cNvSpPr/>
            <p:nvPr/>
          </p:nvSpPr>
          <p:spPr bwMode="auto">
            <a:xfrm rot="2179242">
              <a:off x="1652588" y="4467225"/>
              <a:ext cx="153987" cy="1571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Half Frame 32"/>
            <p:cNvSpPr/>
            <p:nvPr/>
          </p:nvSpPr>
          <p:spPr bwMode="auto">
            <a:xfrm rot="14743426">
              <a:off x="1620044" y="4801394"/>
              <a:ext cx="153987" cy="155575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5" name="Straight Connector 44"/>
            <p:cNvCxnSpPr>
              <a:stCxn id="39" idx="2"/>
              <a:endCxn id="30" idx="4"/>
            </p:cNvCxnSpPr>
            <p:nvPr/>
          </p:nvCxnSpPr>
          <p:spPr bwMode="auto">
            <a:xfrm flipH="1" flipV="1">
              <a:off x="925513" y="1628775"/>
              <a:ext cx="101600" cy="742950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Freeform 45"/>
            <p:cNvSpPr/>
            <p:nvPr/>
          </p:nvSpPr>
          <p:spPr bwMode="auto">
            <a:xfrm>
              <a:off x="1104900" y="2743200"/>
              <a:ext cx="1181100" cy="706438"/>
            </a:xfrm>
            <a:custGeom>
              <a:avLst/>
              <a:gdLst>
                <a:gd name="connsiteX0" fmla="*/ 0 w 1181477"/>
                <a:gd name="connsiteY0" fmla="*/ 0 h 706170"/>
                <a:gd name="connsiteX1" fmla="*/ 248970 w 1181477"/>
                <a:gd name="connsiteY1" fmla="*/ 90535 h 706170"/>
                <a:gd name="connsiteX2" fmla="*/ 765018 w 1181477"/>
                <a:gd name="connsiteY2" fmla="*/ 40741 h 706170"/>
                <a:gd name="connsiteX3" fmla="*/ 1099996 w 1181477"/>
                <a:gd name="connsiteY3" fmla="*/ 194650 h 706170"/>
                <a:gd name="connsiteX4" fmla="*/ 1181477 w 1181477"/>
                <a:gd name="connsiteY4" fmla="*/ 706170 h 70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1477" h="706170">
                  <a:moveTo>
                    <a:pt x="0" y="0"/>
                  </a:moveTo>
                  <a:cubicBezTo>
                    <a:pt x="60733" y="41872"/>
                    <a:pt x="121467" y="83745"/>
                    <a:pt x="248970" y="90535"/>
                  </a:cubicBezTo>
                  <a:cubicBezTo>
                    <a:pt x="376473" y="97325"/>
                    <a:pt x="623180" y="23389"/>
                    <a:pt x="765018" y="40741"/>
                  </a:cubicBezTo>
                  <a:cubicBezTo>
                    <a:pt x="906856" y="58093"/>
                    <a:pt x="1030586" y="83745"/>
                    <a:pt x="1099996" y="194650"/>
                  </a:cubicBezTo>
                  <a:cubicBezTo>
                    <a:pt x="1169406" y="305555"/>
                    <a:pt x="1170160" y="617144"/>
                    <a:pt x="1181477" y="706170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47" name="Straight Connector 46"/>
            <p:cNvCxnSpPr>
              <a:stCxn id="41" idx="2"/>
              <a:endCxn id="29" idx="5"/>
            </p:cNvCxnSpPr>
            <p:nvPr/>
          </p:nvCxnSpPr>
          <p:spPr bwMode="auto">
            <a:xfrm flipH="1" flipV="1">
              <a:off x="468313" y="2889250"/>
              <a:ext cx="814387" cy="652463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2" idx="0"/>
              <a:endCxn id="27" idx="5"/>
            </p:cNvCxnSpPr>
            <p:nvPr/>
          </p:nvCxnSpPr>
          <p:spPr bwMode="auto">
            <a:xfrm flipH="1" flipV="1">
              <a:off x="871538" y="4406900"/>
              <a:ext cx="644525" cy="242888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3" idx="2"/>
              <a:endCxn id="26" idx="4"/>
            </p:cNvCxnSpPr>
            <p:nvPr/>
          </p:nvCxnSpPr>
          <p:spPr bwMode="auto">
            <a:xfrm flipH="1" flipV="1">
              <a:off x="1466850" y="3827463"/>
              <a:ext cx="246063" cy="609600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44" idx="2"/>
              <a:endCxn id="20" idx="7"/>
            </p:cNvCxnSpPr>
            <p:nvPr/>
          </p:nvCxnSpPr>
          <p:spPr bwMode="auto">
            <a:xfrm flipH="1">
              <a:off x="1574800" y="4981575"/>
              <a:ext cx="82550" cy="88900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37" idx="0"/>
              <a:endCxn id="21" idx="7"/>
            </p:cNvCxnSpPr>
            <p:nvPr/>
          </p:nvCxnSpPr>
          <p:spPr bwMode="auto">
            <a:xfrm flipH="1">
              <a:off x="2395538" y="3154363"/>
              <a:ext cx="374650" cy="471487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Freeform 51"/>
            <p:cNvSpPr/>
            <p:nvPr/>
          </p:nvSpPr>
          <p:spPr bwMode="auto">
            <a:xfrm>
              <a:off x="1857375" y="3478213"/>
              <a:ext cx="952500" cy="1122362"/>
            </a:xfrm>
            <a:custGeom>
              <a:avLst/>
              <a:gdLst>
                <a:gd name="connsiteX0" fmla="*/ 953686 w 953686"/>
                <a:gd name="connsiteY0" fmla="*/ 0 h 1121963"/>
                <a:gd name="connsiteX1" fmla="*/ 757342 w 953686"/>
                <a:gd name="connsiteY1" fmla="*/ 661958 h 1121963"/>
                <a:gd name="connsiteX2" fmla="*/ 17 w 953686"/>
                <a:gd name="connsiteY2" fmla="*/ 1121963 h 112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3686" h="1121963">
                  <a:moveTo>
                    <a:pt x="953686" y="0"/>
                  </a:moveTo>
                  <a:cubicBezTo>
                    <a:pt x="934986" y="237482"/>
                    <a:pt x="916287" y="474964"/>
                    <a:pt x="757342" y="661958"/>
                  </a:cubicBezTo>
                  <a:cubicBezTo>
                    <a:pt x="598397" y="848952"/>
                    <a:pt x="-3723" y="1071475"/>
                    <a:pt x="17" y="1121963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2514600" y="3346704"/>
              <a:ext cx="1927669" cy="865189"/>
            </a:xfrm>
            <a:custGeom>
              <a:avLst/>
              <a:gdLst>
                <a:gd name="connsiteX0" fmla="*/ 0 w 1896118"/>
                <a:gd name="connsiteY0" fmla="*/ 690008 h 690008"/>
                <a:gd name="connsiteX1" fmla="*/ 488054 w 1896118"/>
                <a:gd name="connsiteY1" fmla="*/ 476835 h 690008"/>
                <a:gd name="connsiteX2" fmla="*/ 1581968 w 1896118"/>
                <a:gd name="connsiteY2" fmla="*/ 420736 h 690008"/>
                <a:gd name="connsiteX3" fmla="*/ 1896118 w 1896118"/>
                <a:gd name="connsiteY3" fmla="*/ 0 h 690008"/>
                <a:gd name="connsiteX0" fmla="*/ 0 w 1912948"/>
                <a:gd name="connsiteY0" fmla="*/ 628300 h 628300"/>
                <a:gd name="connsiteX1" fmla="*/ 488054 w 1912948"/>
                <a:gd name="connsiteY1" fmla="*/ 415127 h 628300"/>
                <a:gd name="connsiteX2" fmla="*/ 1581968 w 1912948"/>
                <a:gd name="connsiteY2" fmla="*/ 359028 h 628300"/>
                <a:gd name="connsiteX3" fmla="*/ 1912948 w 1912948"/>
                <a:gd name="connsiteY3" fmla="*/ 0 h 6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12948" h="628300">
                  <a:moveTo>
                    <a:pt x="0" y="628300"/>
                  </a:moveTo>
                  <a:cubicBezTo>
                    <a:pt x="112196" y="544153"/>
                    <a:pt x="224393" y="460006"/>
                    <a:pt x="488054" y="415127"/>
                  </a:cubicBezTo>
                  <a:cubicBezTo>
                    <a:pt x="751715" y="370248"/>
                    <a:pt x="1344486" y="428216"/>
                    <a:pt x="1581968" y="359028"/>
                  </a:cubicBezTo>
                  <a:cubicBezTo>
                    <a:pt x="1819450" y="289840"/>
                    <a:pt x="1912948" y="0"/>
                    <a:pt x="1912948" y="0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4" name="Half Frame 32"/>
            <p:cNvSpPr/>
            <p:nvPr/>
          </p:nvSpPr>
          <p:spPr bwMode="auto">
            <a:xfrm rot="13740919">
              <a:off x="4352544" y="3172968"/>
              <a:ext cx="166687" cy="171450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5" name="Straight Connector 54"/>
            <p:cNvCxnSpPr>
              <a:stCxn id="24" idx="6"/>
              <a:endCxn id="32" idx="2"/>
            </p:cNvCxnSpPr>
            <p:nvPr/>
          </p:nvCxnSpPr>
          <p:spPr bwMode="auto">
            <a:xfrm flipV="1">
              <a:off x="4573588" y="2862990"/>
              <a:ext cx="1412787" cy="185804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25" idx="6"/>
              <a:endCxn id="33" idx="0"/>
            </p:cNvCxnSpPr>
            <p:nvPr/>
          </p:nvCxnSpPr>
          <p:spPr bwMode="auto">
            <a:xfrm flipV="1">
              <a:off x="6935787" y="3426738"/>
              <a:ext cx="915680" cy="3056"/>
            </a:xfrm>
            <a:prstGeom prst="lin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Half Frame 32"/>
            <p:cNvSpPr/>
            <p:nvPr/>
          </p:nvSpPr>
          <p:spPr bwMode="auto">
            <a:xfrm rot="1701490">
              <a:off x="8032813" y="4753042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58" name="Straight Connector 57"/>
            <p:cNvCxnSpPr>
              <a:endCxn id="57" idx="2"/>
            </p:cNvCxnSpPr>
            <p:nvPr/>
          </p:nvCxnSpPr>
          <p:spPr bwMode="auto">
            <a:xfrm>
              <a:off x="8033848" y="3581400"/>
              <a:ext cx="55556" cy="1187399"/>
            </a:xfrm>
            <a:prstGeom prst="lin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66"/>
            <p:cNvSpPr txBox="1">
              <a:spLocks noChangeArrowheads="1"/>
            </p:cNvSpPr>
            <p:nvPr/>
          </p:nvSpPr>
          <p:spPr bwMode="auto">
            <a:xfrm>
              <a:off x="1552649" y="4573415"/>
              <a:ext cx="439761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0" name="TextBox 68"/>
            <p:cNvSpPr txBox="1">
              <a:spLocks noChangeArrowheads="1"/>
            </p:cNvSpPr>
            <p:nvPr/>
          </p:nvSpPr>
          <p:spPr bwMode="auto">
            <a:xfrm>
              <a:off x="6553200" y="3276600"/>
              <a:ext cx="439760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1" name="TextBox 69"/>
            <p:cNvSpPr txBox="1">
              <a:spLocks noChangeArrowheads="1"/>
            </p:cNvSpPr>
            <p:nvPr/>
          </p:nvSpPr>
          <p:spPr bwMode="auto">
            <a:xfrm>
              <a:off x="141288" y="2626972"/>
              <a:ext cx="439760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2" name="TextBox 70"/>
            <p:cNvSpPr txBox="1">
              <a:spLocks noChangeArrowheads="1"/>
            </p:cNvSpPr>
            <p:nvPr/>
          </p:nvSpPr>
          <p:spPr bwMode="auto">
            <a:xfrm>
              <a:off x="1244658" y="3525574"/>
              <a:ext cx="441348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3" name="TextBox 72"/>
            <p:cNvSpPr txBox="1">
              <a:spLocks noChangeArrowheads="1"/>
            </p:cNvSpPr>
            <p:nvPr/>
          </p:nvSpPr>
          <p:spPr bwMode="auto">
            <a:xfrm>
              <a:off x="839825" y="2444393"/>
              <a:ext cx="439760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4" name="TextBox 76"/>
            <p:cNvSpPr txBox="1">
              <a:spLocks noChangeArrowheads="1"/>
            </p:cNvSpPr>
            <p:nvPr/>
          </p:nvSpPr>
          <p:spPr bwMode="auto">
            <a:xfrm>
              <a:off x="704880" y="1321934"/>
              <a:ext cx="439761" cy="3080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65" name="TextBox 77"/>
            <p:cNvSpPr txBox="1">
              <a:spLocks noChangeArrowheads="1"/>
            </p:cNvSpPr>
            <p:nvPr/>
          </p:nvSpPr>
          <p:spPr bwMode="auto">
            <a:xfrm>
              <a:off x="535009" y="4181268"/>
              <a:ext cx="473100" cy="2302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6" name="TextBox 78"/>
            <p:cNvSpPr txBox="1">
              <a:spLocks noChangeArrowheads="1"/>
            </p:cNvSpPr>
            <p:nvPr/>
          </p:nvSpPr>
          <p:spPr bwMode="auto">
            <a:xfrm>
              <a:off x="2063851" y="3619244"/>
              <a:ext cx="471513" cy="2302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7" name="TextBox 82"/>
            <p:cNvSpPr txBox="1">
              <a:spLocks noChangeArrowheads="1"/>
            </p:cNvSpPr>
            <p:nvPr/>
          </p:nvSpPr>
          <p:spPr bwMode="auto">
            <a:xfrm>
              <a:off x="1241483" y="5063994"/>
              <a:ext cx="473100" cy="23020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8" name="TextBox 84"/>
            <p:cNvSpPr txBox="1">
              <a:spLocks noChangeArrowheads="1"/>
            </p:cNvSpPr>
            <p:nvPr/>
          </p:nvSpPr>
          <p:spPr bwMode="auto">
            <a:xfrm>
              <a:off x="2743337" y="3125490"/>
              <a:ext cx="471513" cy="23179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69" name="TextBox 87"/>
            <p:cNvSpPr txBox="1">
              <a:spLocks noChangeArrowheads="1"/>
            </p:cNvSpPr>
            <p:nvPr/>
          </p:nvSpPr>
          <p:spPr bwMode="auto">
            <a:xfrm>
              <a:off x="3505200" y="2895600"/>
              <a:ext cx="471513" cy="2302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70" name="TextBox 93"/>
            <p:cNvSpPr txBox="1">
              <a:spLocks noChangeArrowheads="1"/>
            </p:cNvSpPr>
            <p:nvPr/>
          </p:nvSpPr>
          <p:spPr bwMode="auto">
            <a:xfrm>
              <a:off x="7848600" y="3276600"/>
              <a:ext cx="523903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71" name="TextBox 8"/>
            <p:cNvSpPr txBox="1">
              <a:spLocks noChangeArrowheads="1"/>
            </p:cNvSpPr>
            <p:nvPr/>
          </p:nvSpPr>
          <p:spPr bwMode="auto">
            <a:xfrm>
              <a:off x="2738575" y="2849241"/>
              <a:ext cx="504852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solidFill>
                    <a:srgbClr val="FF0000"/>
                  </a:solidFill>
                </a:rPr>
                <a:t>“On”</a:t>
              </a:r>
            </a:p>
          </p:txBody>
        </p:sp>
        <p:sp>
          <p:nvSpPr>
            <p:cNvPr id="72" name="TextBox 95"/>
            <p:cNvSpPr txBox="1">
              <a:spLocks noChangeArrowheads="1"/>
            </p:cNvSpPr>
            <p:nvPr/>
          </p:nvSpPr>
          <p:spPr bwMode="auto">
            <a:xfrm>
              <a:off x="3505200" y="2590800"/>
              <a:ext cx="525490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FF0000"/>
                  </a:solidFill>
                </a:rPr>
                <a:t>“Off”</a:t>
              </a:r>
            </a:p>
          </p:txBody>
        </p:sp>
        <p:sp>
          <p:nvSpPr>
            <p:cNvPr id="73" name="TextBox 107"/>
            <p:cNvSpPr txBox="1">
              <a:spLocks noChangeArrowheads="1"/>
            </p:cNvSpPr>
            <p:nvPr/>
          </p:nvSpPr>
          <p:spPr bwMode="auto">
            <a:xfrm>
              <a:off x="1786025" y="5333892"/>
              <a:ext cx="512789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BLA</a:t>
              </a:r>
            </a:p>
          </p:txBody>
        </p:sp>
        <p:sp>
          <p:nvSpPr>
            <p:cNvPr id="74" name="TextBox 108"/>
            <p:cNvSpPr txBox="1">
              <a:spLocks noChangeArrowheads="1"/>
            </p:cNvSpPr>
            <p:nvPr/>
          </p:nvSpPr>
          <p:spPr bwMode="auto">
            <a:xfrm>
              <a:off x="1279585" y="2861942"/>
              <a:ext cx="396896" cy="3381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LA</a:t>
              </a:r>
            </a:p>
          </p:txBody>
        </p:sp>
        <p:sp>
          <p:nvSpPr>
            <p:cNvPr id="75" name="TextBox 109"/>
            <p:cNvSpPr txBox="1">
              <a:spLocks noChangeArrowheads="1"/>
            </p:cNvSpPr>
            <p:nvPr/>
          </p:nvSpPr>
          <p:spPr bwMode="auto">
            <a:xfrm>
              <a:off x="3527603" y="2057010"/>
              <a:ext cx="520727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CeA</a:t>
              </a:r>
            </a:p>
          </p:txBody>
        </p:sp>
        <p:sp>
          <p:nvSpPr>
            <p:cNvPr id="76" name="TextBox 110"/>
            <p:cNvSpPr txBox="1">
              <a:spLocks noChangeArrowheads="1"/>
            </p:cNvSpPr>
            <p:nvPr/>
          </p:nvSpPr>
          <p:spPr bwMode="auto">
            <a:xfrm>
              <a:off x="6172200" y="2285629"/>
              <a:ext cx="533764" cy="3385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PAG</a:t>
              </a:r>
            </a:p>
          </p:txBody>
        </p:sp>
        <p:sp>
          <p:nvSpPr>
            <p:cNvPr id="77" name="TextBox 13"/>
            <p:cNvSpPr txBox="1">
              <a:spLocks noChangeArrowheads="1"/>
            </p:cNvSpPr>
            <p:nvPr/>
          </p:nvSpPr>
          <p:spPr bwMode="auto">
            <a:xfrm>
              <a:off x="3127950" y="2404703"/>
              <a:ext cx="509614" cy="2619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 dirty="0" err="1"/>
                <a:t>lcCeA</a:t>
              </a:r>
              <a:endParaRPr lang="en-US" altLang="en-US" sz="1100" b="1" dirty="0"/>
            </a:p>
          </p:txBody>
        </p:sp>
        <p:sp>
          <p:nvSpPr>
            <p:cNvPr id="78" name="TextBox 111"/>
            <p:cNvSpPr txBox="1">
              <a:spLocks noChangeArrowheads="1"/>
            </p:cNvSpPr>
            <p:nvPr/>
          </p:nvSpPr>
          <p:spPr bwMode="auto">
            <a:xfrm>
              <a:off x="3587931" y="2361836"/>
              <a:ext cx="450874" cy="26196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lCeA</a:t>
              </a:r>
            </a:p>
          </p:txBody>
        </p:sp>
        <p:sp>
          <p:nvSpPr>
            <p:cNvPr id="79" name="TextBox 112"/>
            <p:cNvSpPr txBox="1">
              <a:spLocks noChangeArrowheads="1"/>
            </p:cNvSpPr>
            <p:nvPr/>
          </p:nvSpPr>
          <p:spPr bwMode="auto">
            <a:xfrm>
              <a:off x="4038805" y="2633322"/>
              <a:ext cx="530253" cy="26196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/>
                <a:t>mCeA</a:t>
              </a:r>
            </a:p>
          </p:txBody>
        </p:sp>
        <p:sp>
          <p:nvSpPr>
            <p:cNvPr id="80" name="TextBox 113"/>
            <p:cNvSpPr txBox="1">
              <a:spLocks noChangeArrowheads="1"/>
            </p:cNvSpPr>
            <p:nvPr/>
          </p:nvSpPr>
          <p:spPr bwMode="auto">
            <a:xfrm>
              <a:off x="7426907" y="5831141"/>
              <a:ext cx="1531830" cy="338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600" dirty="0">
                  <a:solidFill>
                    <a:schemeClr val="accent4">
                      <a:lumMod val="75000"/>
                    </a:schemeClr>
                  </a:solidFill>
                </a:rPr>
                <a:t>FEAR RESPONSE</a:t>
              </a:r>
            </a:p>
          </p:txBody>
        </p:sp>
        <p:sp>
          <p:nvSpPr>
            <p:cNvPr id="81" name="TextBox 114"/>
            <p:cNvSpPr txBox="1">
              <a:spLocks noChangeArrowheads="1"/>
            </p:cNvSpPr>
            <p:nvPr/>
          </p:nvSpPr>
          <p:spPr bwMode="auto">
            <a:xfrm>
              <a:off x="1174804" y="2236413"/>
              <a:ext cx="390546" cy="3381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EC</a:t>
              </a:r>
            </a:p>
          </p:txBody>
        </p:sp>
        <p:sp>
          <p:nvSpPr>
            <p:cNvPr id="82" name="TextBox 115"/>
            <p:cNvSpPr txBox="1">
              <a:spLocks noChangeArrowheads="1"/>
            </p:cNvSpPr>
            <p:nvPr/>
          </p:nvSpPr>
          <p:spPr bwMode="auto">
            <a:xfrm>
              <a:off x="176215" y="1795050"/>
              <a:ext cx="662022" cy="3381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mPFC</a:t>
              </a:r>
            </a:p>
          </p:txBody>
        </p:sp>
        <p:sp>
          <p:nvSpPr>
            <p:cNvPr id="83" name="TextBox 116"/>
            <p:cNvSpPr txBox="1">
              <a:spLocks noChangeArrowheads="1"/>
            </p:cNvSpPr>
            <p:nvPr/>
          </p:nvSpPr>
          <p:spPr bwMode="auto">
            <a:xfrm>
              <a:off x="155576" y="2328495"/>
              <a:ext cx="454049" cy="338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PrL</a:t>
              </a:r>
            </a:p>
          </p:txBody>
        </p:sp>
        <p:sp>
          <p:nvSpPr>
            <p:cNvPr id="84" name="TextBox 116"/>
            <p:cNvSpPr txBox="1">
              <a:spLocks noChangeArrowheads="1"/>
            </p:cNvSpPr>
            <p:nvPr/>
          </p:nvSpPr>
          <p:spPr bwMode="auto">
            <a:xfrm>
              <a:off x="1095425" y="1274763"/>
              <a:ext cx="382607" cy="3385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/>
                <a:t>IL</a:t>
              </a:r>
            </a:p>
          </p:txBody>
        </p:sp>
        <p:sp>
          <p:nvSpPr>
            <p:cNvPr id="85" name="TextBox 87"/>
            <p:cNvSpPr txBox="1">
              <a:spLocks noChangeArrowheads="1"/>
            </p:cNvSpPr>
            <p:nvPr/>
          </p:nvSpPr>
          <p:spPr bwMode="auto">
            <a:xfrm>
              <a:off x="4191000" y="2895600"/>
              <a:ext cx="471513" cy="2302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dirty="0"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86" name="Half Frame 32"/>
            <p:cNvSpPr/>
            <p:nvPr/>
          </p:nvSpPr>
          <p:spPr bwMode="auto">
            <a:xfrm rot="20786801">
              <a:off x="5943600" y="3217380"/>
              <a:ext cx="165100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 rot="21132749">
              <a:off x="5819981" y="2377409"/>
              <a:ext cx="1146928" cy="442527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 87"/>
            <p:cNvSpPr/>
            <p:nvPr/>
          </p:nvSpPr>
          <p:spPr>
            <a:xfrm rot="10588882">
              <a:off x="6097476" y="3757215"/>
              <a:ext cx="765240" cy="71604"/>
            </a:xfrm>
            <a:custGeom>
              <a:avLst/>
              <a:gdLst>
                <a:gd name="connsiteX0" fmla="*/ 0 w 1337480"/>
                <a:gd name="connsiteY0" fmla="*/ 0 h 122830"/>
                <a:gd name="connsiteX1" fmla="*/ 736979 w 1337480"/>
                <a:gd name="connsiteY1" fmla="*/ 116006 h 122830"/>
                <a:gd name="connsiteX2" fmla="*/ 1337480 w 1337480"/>
                <a:gd name="connsiteY2" fmla="*/ 40944 h 12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7480" h="122830">
                  <a:moveTo>
                    <a:pt x="0" y="0"/>
                  </a:moveTo>
                  <a:cubicBezTo>
                    <a:pt x="257033" y="54591"/>
                    <a:pt x="514066" y="109182"/>
                    <a:pt x="736979" y="116006"/>
                  </a:cubicBezTo>
                  <a:cubicBezTo>
                    <a:pt x="959892" y="122830"/>
                    <a:pt x="1337480" y="40944"/>
                    <a:pt x="1337480" y="40944"/>
                  </a:cubicBezTo>
                </a:path>
              </a:pathLst>
            </a:cu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/>
            <p:nvPr/>
          </p:nvCxnSpPr>
          <p:spPr>
            <a:xfrm>
              <a:off x="5715000" y="3200400"/>
              <a:ext cx="1447800" cy="0"/>
            </a:xfrm>
            <a:prstGeom prst="lin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6705600" y="2573179"/>
              <a:ext cx="590226" cy="24622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dl/</a:t>
              </a:r>
              <a:r>
                <a:rPr lang="en-US" sz="1000" dirty="0" err="1"/>
                <a:t>lPAG</a:t>
              </a:r>
              <a:endParaRPr lang="en-US" sz="10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943600" y="3505200"/>
              <a:ext cx="524503" cy="2616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100" dirty="0" err="1"/>
                <a:t>vlPAG</a:t>
              </a:r>
              <a:endParaRPr lang="en-US" sz="1100" dirty="0"/>
            </a:p>
          </p:txBody>
        </p:sp>
        <p:sp>
          <p:nvSpPr>
            <p:cNvPr id="92" name="Oval 91"/>
            <p:cNvSpPr/>
            <p:nvPr/>
          </p:nvSpPr>
          <p:spPr>
            <a:xfrm>
              <a:off x="6019800" y="3200400"/>
              <a:ext cx="304800" cy="304800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8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GABA</a:t>
              </a:r>
            </a:p>
          </p:txBody>
        </p:sp>
        <p:sp>
          <p:nvSpPr>
            <p:cNvPr id="93" name="Freeform 92"/>
            <p:cNvSpPr/>
            <p:nvPr/>
          </p:nvSpPr>
          <p:spPr>
            <a:xfrm>
              <a:off x="3129887" y="2794379"/>
              <a:ext cx="486770" cy="351430"/>
            </a:xfrm>
            <a:custGeom>
              <a:avLst/>
              <a:gdLst>
                <a:gd name="connsiteX0" fmla="*/ 486770 w 486770"/>
                <a:gd name="connsiteY0" fmla="*/ 78475 h 351430"/>
                <a:gd name="connsiteX1" fmla="*/ 159223 w 486770"/>
                <a:gd name="connsiteY1" fmla="*/ 37531 h 351430"/>
                <a:gd name="connsiteX2" fmla="*/ 22746 w 486770"/>
                <a:gd name="connsiteY2" fmla="*/ 303663 h 351430"/>
                <a:gd name="connsiteX3" fmla="*/ 22746 w 486770"/>
                <a:gd name="connsiteY3" fmla="*/ 324134 h 35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6770" h="351430">
                  <a:moveTo>
                    <a:pt x="486770" y="78475"/>
                  </a:moveTo>
                  <a:cubicBezTo>
                    <a:pt x="361665" y="39237"/>
                    <a:pt x="236560" y="0"/>
                    <a:pt x="159223" y="37531"/>
                  </a:cubicBezTo>
                  <a:cubicBezTo>
                    <a:pt x="81886" y="75062"/>
                    <a:pt x="45492" y="255896"/>
                    <a:pt x="22746" y="303663"/>
                  </a:cubicBezTo>
                  <a:cubicBezTo>
                    <a:pt x="0" y="351430"/>
                    <a:pt x="11373" y="337782"/>
                    <a:pt x="22746" y="324134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 93"/>
            <p:cNvSpPr/>
            <p:nvPr/>
          </p:nvSpPr>
          <p:spPr>
            <a:xfrm>
              <a:off x="3043451" y="3166281"/>
              <a:ext cx="484495" cy="359391"/>
            </a:xfrm>
            <a:custGeom>
              <a:avLst/>
              <a:gdLst>
                <a:gd name="connsiteX0" fmla="*/ 0 w 484495"/>
                <a:gd name="connsiteY0" fmla="*/ 232012 h 359391"/>
                <a:gd name="connsiteX1" fmla="*/ 313898 w 484495"/>
                <a:gd name="connsiteY1" fmla="*/ 320722 h 359391"/>
                <a:gd name="connsiteX2" fmla="*/ 484495 w 484495"/>
                <a:gd name="connsiteY2" fmla="*/ 0 h 35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4495" h="359391">
                  <a:moveTo>
                    <a:pt x="0" y="232012"/>
                  </a:moveTo>
                  <a:cubicBezTo>
                    <a:pt x="116574" y="295701"/>
                    <a:pt x="233149" y="359391"/>
                    <a:pt x="313898" y="320722"/>
                  </a:cubicBezTo>
                  <a:cubicBezTo>
                    <a:pt x="394647" y="282053"/>
                    <a:pt x="439571" y="141026"/>
                    <a:pt x="484495" y="0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3364173" y="3174242"/>
              <a:ext cx="2599899" cy="557283"/>
            </a:xfrm>
            <a:custGeom>
              <a:avLst/>
              <a:gdLst>
                <a:gd name="connsiteX0" fmla="*/ 0 w 2599899"/>
                <a:gd name="connsiteY0" fmla="*/ 312761 h 557283"/>
                <a:gd name="connsiteX1" fmla="*/ 1023582 w 2599899"/>
                <a:gd name="connsiteY1" fmla="*/ 517477 h 557283"/>
                <a:gd name="connsiteX2" fmla="*/ 1699146 w 2599899"/>
                <a:gd name="connsiteY2" fmla="*/ 73925 h 557283"/>
                <a:gd name="connsiteX3" fmla="*/ 2599899 w 2599899"/>
                <a:gd name="connsiteY3" fmla="*/ 73925 h 55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9899" h="557283">
                  <a:moveTo>
                    <a:pt x="0" y="312761"/>
                  </a:moveTo>
                  <a:cubicBezTo>
                    <a:pt x="370195" y="435022"/>
                    <a:pt x="740391" y="557283"/>
                    <a:pt x="1023582" y="517477"/>
                  </a:cubicBezTo>
                  <a:cubicBezTo>
                    <a:pt x="1306773" y="477671"/>
                    <a:pt x="1436427" y="147850"/>
                    <a:pt x="1699146" y="73925"/>
                  </a:cubicBezTo>
                  <a:cubicBezTo>
                    <a:pt x="1961866" y="0"/>
                    <a:pt x="2280882" y="36962"/>
                    <a:pt x="2599899" y="73925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3855493" y="3077570"/>
              <a:ext cx="334370" cy="53454"/>
            </a:xfrm>
            <a:custGeom>
              <a:avLst/>
              <a:gdLst>
                <a:gd name="connsiteX0" fmla="*/ 0 w 334370"/>
                <a:gd name="connsiteY0" fmla="*/ 0 h 53454"/>
                <a:gd name="connsiteX1" fmla="*/ 184244 w 334370"/>
                <a:gd name="connsiteY1" fmla="*/ 47767 h 53454"/>
                <a:gd name="connsiteX2" fmla="*/ 334370 w 334370"/>
                <a:gd name="connsiteY2" fmla="*/ 34120 h 5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4370" h="53454">
                  <a:moveTo>
                    <a:pt x="0" y="0"/>
                  </a:moveTo>
                  <a:cubicBezTo>
                    <a:pt x="64258" y="21040"/>
                    <a:pt x="128516" y="42080"/>
                    <a:pt x="184244" y="47767"/>
                  </a:cubicBezTo>
                  <a:cubicBezTo>
                    <a:pt x="239972" y="53454"/>
                    <a:pt x="334370" y="34120"/>
                    <a:pt x="334370" y="34120"/>
                  </a:cubicBez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alf Frame 32"/>
            <p:cNvSpPr/>
            <p:nvPr/>
          </p:nvSpPr>
          <p:spPr bwMode="auto">
            <a:xfrm rot="19118111">
              <a:off x="6512334" y="3310489"/>
              <a:ext cx="166688" cy="169863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8" name="Straight Connector 97"/>
            <p:cNvCxnSpPr>
              <a:stCxn id="92" idx="6"/>
              <a:endCxn id="97" idx="0"/>
            </p:cNvCxnSpPr>
            <p:nvPr/>
          </p:nvCxnSpPr>
          <p:spPr>
            <a:xfrm>
              <a:off x="6324600" y="3352800"/>
              <a:ext cx="197340" cy="44684"/>
            </a:xfrm>
            <a:prstGeom prst="line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98"/>
            <p:cNvSpPr/>
            <p:nvPr/>
          </p:nvSpPr>
          <p:spPr bwMode="auto">
            <a:xfrm>
              <a:off x="6096000" y="2743200"/>
              <a:ext cx="306387" cy="307975"/>
            </a:xfrm>
            <a:prstGeom prst="ellipse">
              <a:avLst/>
            </a:prstGeom>
            <a:grp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9144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solidFill>
                    <a:srgbClr val="00B050"/>
                  </a:solidFill>
                </a:rPr>
                <a:t>Glu</a:t>
              </a:r>
            </a:p>
          </p:txBody>
        </p:sp>
        <p:sp>
          <p:nvSpPr>
            <p:cNvPr id="100" name="Freeform 99"/>
            <p:cNvSpPr/>
            <p:nvPr/>
          </p:nvSpPr>
          <p:spPr>
            <a:xfrm>
              <a:off x="6359857" y="2982036"/>
              <a:ext cx="79611" cy="245660"/>
            </a:xfrm>
            <a:custGeom>
              <a:avLst/>
              <a:gdLst>
                <a:gd name="connsiteX0" fmla="*/ 27295 w 79611"/>
                <a:gd name="connsiteY0" fmla="*/ 0 h 245660"/>
                <a:gd name="connsiteX1" fmla="*/ 75062 w 79611"/>
                <a:gd name="connsiteY1" fmla="*/ 129654 h 245660"/>
                <a:gd name="connsiteX2" fmla="*/ 0 w 79611"/>
                <a:gd name="connsiteY2" fmla="*/ 245660 h 245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611" h="245660">
                  <a:moveTo>
                    <a:pt x="27295" y="0"/>
                  </a:moveTo>
                  <a:cubicBezTo>
                    <a:pt x="53453" y="44355"/>
                    <a:pt x="79611" y="88711"/>
                    <a:pt x="75062" y="129654"/>
                  </a:cubicBezTo>
                  <a:cubicBezTo>
                    <a:pt x="70513" y="170597"/>
                    <a:pt x="35256" y="208128"/>
                    <a:pt x="0" y="245660"/>
                  </a:cubicBezTo>
                </a:path>
              </a:pathLst>
            </a:custGeom>
            <a:grpFill/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Half Frame 32"/>
            <p:cNvSpPr/>
            <p:nvPr/>
          </p:nvSpPr>
          <p:spPr bwMode="auto">
            <a:xfrm rot="5945600">
              <a:off x="6261070" y="3204846"/>
              <a:ext cx="113161" cy="122151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428" h="996953">
                  <a:moveTo>
                    <a:pt x="6353" y="15878"/>
                  </a:moveTo>
                  <a:lnTo>
                    <a:pt x="987428" y="15878"/>
                  </a:lnTo>
                  <a:lnTo>
                    <a:pt x="0" y="0"/>
                  </a:lnTo>
                  <a:cubicBezTo>
                    <a:pt x="2118" y="332318"/>
                    <a:pt x="4235" y="664635"/>
                    <a:pt x="6353" y="996953"/>
                  </a:cubicBezTo>
                  <a:lnTo>
                    <a:pt x="6353" y="15878"/>
                  </a:ln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7579057" y="3026391"/>
              <a:ext cx="1036092" cy="855259"/>
            </a:xfrm>
            <a:custGeom>
              <a:avLst/>
              <a:gdLst>
                <a:gd name="connsiteX0" fmla="*/ 903027 w 1036092"/>
                <a:gd name="connsiteY0" fmla="*/ 146713 h 855259"/>
                <a:gd name="connsiteX1" fmla="*/ 343468 w 1036092"/>
                <a:gd name="connsiteY1" fmla="*/ 3412 h 855259"/>
                <a:gd name="connsiteX2" fmla="*/ 77337 w 1036092"/>
                <a:gd name="connsiteY2" fmla="*/ 126242 h 855259"/>
                <a:gd name="connsiteX3" fmla="*/ 90985 w 1036092"/>
                <a:gd name="connsiteY3" fmla="*/ 692624 h 855259"/>
                <a:gd name="connsiteX4" fmla="*/ 623247 w 1036092"/>
                <a:gd name="connsiteY4" fmla="*/ 835925 h 855259"/>
                <a:gd name="connsiteX5" fmla="*/ 916674 w 1036092"/>
                <a:gd name="connsiteY5" fmla="*/ 576618 h 855259"/>
                <a:gd name="connsiteX6" fmla="*/ 1032680 w 1036092"/>
                <a:gd name="connsiteY6" fmla="*/ 276367 h 855259"/>
                <a:gd name="connsiteX7" fmla="*/ 903027 w 1036092"/>
                <a:gd name="connsiteY7" fmla="*/ 146713 h 85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6092" h="855259">
                  <a:moveTo>
                    <a:pt x="903027" y="146713"/>
                  </a:moveTo>
                  <a:cubicBezTo>
                    <a:pt x="788158" y="101220"/>
                    <a:pt x="481083" y="6824"/>
                    <a:pt x="343468" y="3412"/>
                  </a:cubicBezTo>
                  <a:cubicBezTo>
                    <a:pt x="205853" y="0"/>
                    <a:pt x="119417" y="11373"/>
                    <a:pt x="77337" y="126242"/>
                  </a:cubicBezTo>
                  <a:cubicBezTo>
                    <a:pt x="35257" y="241111"/>
                    <a:pt x="0" y="574344"/>
                    <a:pt x="90985" y="692624"/>
                  </a:cubicBezTo>
                  <a:cubicBezTo>
                    <a:pt x="181970" y="810904"/>
                    <a:pt x="485632" y="855259"/>
                    <a:pt x="623247" y="835925"/>
                  </a:cubicBezTo>
                  <a:cubicBezTo>
                    <a:pt x="760862" y="816591"/>
                    <a:pt x="848435" y="669878"/>
                    <a:pt x="916674" y="576618"/>
                  </a:cubicBezTo>
                  <a:cubicBezTo>
                    <a:pt x="984913" y="483358"/>
                    <a:pt x="1029268" y="345743"/>
                    <a:pt x="1032680" y="276367"/>
                  </a:cubicBezTo>
                  <a:cubicBezTo>
                    <a:pt x="1036092" y="206991"/>
                    <a:pt x="1017896" y="192206"/>
                    <a:pt x="903027" y="146713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9"/>
            <p:cNvSpPr txBox="1">
              <a:spLocks noChangeArrowheads="1"/>
            </p:cNvSpPr>
            <p:nvPr/>
          </p:nvSpPr>
          <p:spPr bwMode="auto">
            <a:xfrm>
              <a:off x="8382000" y="4876800"/>
              <a:ext cx="391454" cy="338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SC</a:t>
              </a:r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8001000" y="4872479"/>
              <a:ext cx="306388" cy="306387"/>
            </a:xfrm>
            <a:prstGeom prst="ellips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5" name="Half Frame 32"/>
            <p:cNvSpPr/>
            <p:nvPr/>
          </p:nvSpPr>
          <p:spPr bwMode="auto">
            <a:xfrm rot="1701490">
              <a:off x="8109012" y="5667441"/>
              <a:ext cx="164974" cy="175637"/>
            </a:xfrm>
            <a:custGeom>
              <a:avLst/>
              <a:gdLst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327022 w 981075"/>
                <a:gd name="connsiteY4" fmla="*/ 654053 h 981075"/>
                <a:gd name="connsiteX5" fmla="*/ 0 w 981075"/>
                <a:gd name="connsiteY5" fmla="*/ 981075 h 981075"/>
                <a:gd name="connsiteX6" fmla="*/ 0 w 981075"/>
                <a:gd name="connsiteY6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654053 w 981075"/>
                <a:gd name="connsiteY2" fmla="*/ 327022 h 981075"/>
                <a:gd name="connsiteX3" fmla="*/ 327022 w 981075"/>
                <a:gd name="connsiteY3" fmla="*/ 327022 h 981075"/>
                <a:gd name="connsiteX4" fmla="*/ 0 w 981075"/>
                <a:gd name="connsiteY4" fmla="*/ 981075 h 981075"/>
                <a:gd name="connsiteX5" fmla="*/ 0 w 981075"/>
                <a:gd name="connsiteY5" fmla="*/ 0 h 981075"/>
                <a:gd name="connsiteX0" fmla="*/ 0 w 981075"/>
                <a:gd name="connsiteY0" fmla="*/ 0 h 981075"/>
                <a:gd name="connsiteX1" fmla="*/ 981075 w 981075"/>
                <a:gd name="connsiteY1" fmla="*/ 0 h 981075"/>
                <a:gd name="connsiteX2" fmla="*/ 327022 w 981075"/>
                <a:gd name="connsiteY2" fmla="*/ 327022 h 981075"/>
                <a:gd name="connsiteX3" fmla="*/ 0 w 981075"/>
                <a:gd name="connsiteY3" fmla="*/ 981075 h 981075"/>
                <a:gd name="connsiteX4" fmla="*/ 0 w 981075"/>
                <a:gd name="connsiteY4" fmla="*/ 0 h 981075"/>
                <a:gd name="connsiteX0" fmla="*/ 6353 w 987428"/>
                <a:gd name="connsiteY0" fmla="*/ 15878 h 996953"/>
                <a:gd name="connsiteX1" fmla="*/ 987428 w 987428"/>
                <a:gd name="connsiteY1" fmla="*/ 15878 h 996953"/>
                <a:gd name="connsiteX2" fmla="*/ 0 w 987428"/>
                <a:gd name="connsiteY2" fmla="*/ 0 h 996953"/>
                <a:gd name="connsiteX3" fmla="*/ 6353 w 987428"/>
                <a:gd name="connsiteY3" fmla="*/ 996953 h 996953"/>
                <a:gd name="connsiteX4" fmla="*/ 6353 w 987428"/>
                <a:gd name="connsiteY4" fmla="*/ 15878 h 996953"/>
                <a:gd name="connsiteX0" fmla="*/ 6353 w 990981"/>
                <a:gd name="connsiteY0" fmla="*/ 266193 h 1247268"/>
                <a:gd name="connsiteX1" fmla="*/ 990980 w 990981"/>
                <a:gd name="connsiteY1" fmla="*/ -1 h 1247268"/>
                <a:gd name="connsiteX2" fmla="*/ 0 w 990981"/>
                <a:gd name="connsiteY2" fmla="*/ 250315 h 1247268"/>
                <a:gd name="connsiteX3" fmla="*/ 6353 w 990981"/>
                <a:gd name="connsiteY3" fmla="*/ 1247268 h 1247268"/>
                <a:gd name="connsiteX4" fmla="*/ 6353 w 990981"/>
                <a:gd name="connsiteY4" fmla="*/ 266193 h 1247268"/>
                <a:gd name="connsiteX0" fmla="*/ 187290 w 1171918"/>
                <a:gd name="connsiteY0" fmla="*/ 266193 h 1197793"/>
                <a:gd name="connsiteX1" fmla="*/ 1171917 w 1171918"/>
                <a:gd name="connsiteY1" fmla="*/ -1 h 1197793"/>
                <a:gd name="connsiteX2" fmla="*/ 180937 w 1171918"/>
                <a:gd name="connsiteY2" fmla="*/ 250315 h 1197793"/>
                <a:gd name="connsiteX3" fmla="*/ 17 w 1171918"/>
                <a:gd name="connsiteY3" fmla="*/ 1197792 h 1197793"/>
                <a:gd name="connsiteX4" fmla="*/ 187290 w 1171918"/>
                <a:gd name="connsiteY4" fmla="*/ 266193 h 1197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918" h="1197793">
                  <a:moveTo>
                    <a:pt x="187290" y="266193"/>
                  </a:moveTo>
                  <a:lnTo>
                    <a:pt x="1171917" y="-1"/>
                  </a:lnTo>
                  <a:lnTo>
                    <a:pt x="180937" y="250315"/>
                  </a:lnTo>
                  <a:cubicBezTo>
                    <a:pt x="183055" y="582633"/>
                    <a:pt x="-2101" y="865474"/>
                    <a:pt x="17" y="1197792"/>
                  </a:cubicBezTo>
                  <a:lnTo>
                    <a:pt x="187290" y="266193"/>
                  </a:lnTo>
                  <a:close/>
                </a:path>
              </a:pathLst>
            </a:cu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6" name="Straight Connector 105"/>
            <p:cNvCxnSpPr>
              <a:stCxn id="104" idx="4"/>
            </p:cNvCxnSpPr>
            <p:nvPr/>
          </p:nvCxnSpPr>
          <p:spPr bwMode="auto">
            <a:xfrm flipH="1">
              <a:off x="8153400" y="5178866"/>
              <a:ext cx="794" cy="536134"/>
            </a:xfrm>
            <a:prstGeom prst="line">
              <a:avLst/>
            </a:prstGeom>
            <a:grpFill/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93"/>
            <p:cNvSpPr txBox="1">
              <a:spLocks noChangeArrowheads="1"/>
            </p:cNvSpPr>
            <p:nvPr/>
          </p:nvSpPr>
          <p:spPr bwMode="auto">
            <a:xfrm>
              <a:off x="7924800" y="4872479"/>
              <a:ext cx="523903" cy="2762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7030A0"/>
                  </a:solidFill>
                </a:rPr>
                <a:t>ACh</a:t>
              </a:r>
            </a:p>
          </p:txBody>
        </p:sp>
        <p:sp>
          <p:nvSpPr>
            <p:cNvPr id="108" name="TextBox 109"/>
            <p:cNvSpPr txBox="1">
              <a:spLocks noChangeArrowheads="1"/>
            </p:cNvSpPr>
            <p:nvPr/>
          </p:nvSpPr>
          <p:spPr bwMode="auto">
            <a:xfrm>
              <a:off x="7772400" y="2590800"/>
              <a:ext cx="450764" cy="338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/>
                <a:t>Mc</a:t>
              </a:r>
            </a:p>
          </p:txBody>
        </p:sp>
      </p:grpSp>
      <p:sp>
        <p:nvSpPr>
          <p:cNvPr id="114" name="Rounded Rectangle 113"/>
          <p:cNvSpPr/>
          <p:nvPr/>
        </p:nvSpPr>
        <p:spPr>
          <a:xfrm>
            <a:off x="6119535" y="5310364"/>
            <a:ext cx="2145299" cy="140769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/>
          <p:cNvCxnSpPr/>
          <p:nvPr/>
        </p:nvCxnSpPr>
        <p:spPr>
          <a:xfrm>
            <a:off x="3192464" y="6076666"/>
            <a:ext cx="192808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flipV="1">
            <a:off x="3381278" y="5888894"/>
            <a:ext cx="1015" cy="18686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3626314" y="5394044"/>
            <a:ext cx="103252" cy="77498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 flipV="1">
            <a:off x="3661721" y="5244297"/>
            <a:ext cx="74994" cy="14388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0"/>
          <p:cNvSpPr txBox="1">
            <a:spLocks noChangeArrowheads="1"/>
          </p:cNvSpPr>
          <p:nvPr/>
        </p:nvSpPr>
        <p:spPr bwMode="auto">
          <a:xfrm>
            <a:off x="6400603" y="5676753"/>
            <a:ext cx="16453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HYPOTHALAMUS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(</a:t>
            </a:r>
            <a:r>
              <a:rPr lang="en-US" altLang="en-US" sz="1600" b="1" dirty="0" err="1"/>
              <a:t>PeF</a:t>
            </a:r>
            <a:r>
              <a:rPr lang="en-US" altLang="en-US" sz="1600" b="1" dirty="0"/>
              <a:t>)</a:t>
            </a:r>
          </a:p>
        </p:txBody>
      </p:sp>
      <p:sp>
        <p:nvSpPr>
          <p:cNvPr id="120" name="Lightning Bolt 119"/>
          <p:cNvSpPr/>
          <p:nvPr/>
        </p:nvSpPr>
        <p:spPr>
          <a:xfrm rot="10295996">
            <a:off x="3705807" y="5511995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Lightning Bolt 120"/>
          <p:cNvSpPr/>
          <p:nvPr/>
        </p:nvSpPr>
        <p:spPr>
          <a:xfrm rot="15164074">
            <a:off x="4432351" y="4229000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Lightning Bolt 121"/>
          <p:cNvSpPr/>
          <p:nvPr/>
        </p:nvSpPr>
        <p:spPr>
          <a:xfrm rot="15164074">
            <a:off x="6030779" y="3998622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&quot;No&quot; Symbol 122"/>
          <p:cNvSpPr/>
          <p:nvPr/>
        </p:nvSpPr>
        <p:spPr>
          <a:xfrm>
            <a:off x="5210372" y="3486457"/>
            <a:ext cx="361507" cy="36862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4" name="&quot;No&quot; Symbol 123"/>
          <p:cNvSpPr/>
          <p:nvPr/>
        </p:nvSpPr>
        <p:spPr>
          <a:xfrm>
            <a:off x="7648777" y="3819615"/>
            <a:ext cx="361507" cy="36862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5" name="&quot;No&quot; Symbol 124"/>
          <p:cNvSpPr/>
          <p:nvPr/>
        </p:nvSpPr>
        <p:spPr>
          <a:xfrm>
            <a:off x="7748012" y="3355331"/>
            <a:ext cx="361507" cy="368624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6" name="Lightning Bolt 125"/>
          <p:cNvSpPr/>
          <p:nvPr/>
        </p:nvSpPr>
        <p:spPr>
          <a:xfrm rot="19339368">
            <a:off x="9128389" y="4130881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Lightning Bolt 126"/>
          <p:cNvSpPr/>
          <p:nvPr/>
        </p:nvSpPr>
        <p:spPr>
          <a:xfrm rot="3324105">
            <a:off x="9407430" y="5218596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Lightning Bolt 127"/>
          <p:cNvSpPr/>
          <p:nvPr/>
        </p:nvSpPr>
        <p:spPr>
          <a:xfrm rot="3701729">
            <a:off x="9474766" y="6051481"/>
            <a:ext cx="381000" cy="152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Arc 128"/>
          <p:cNvSpPr/>
          <p:nvPr/>
        </p:nvSpPr>
        <p:spPr>
          <a:xfrm rot="6550819">
            <a:off x="2750641" y="2141154"/>
            <a:ext cx="1872260" cy="6124232"/>
          </a:xfrm>
          <a:prstGeom prst="arc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Arc 129"/>
          <p:cNvSpPr/>
          <p:nvPr/>
        </p:nvSpPr>
        <p:spPr>
          <a:xfrm rot="20534459">
            <a:off x="2779218" y="5314416"/>
            <a:ext cx="2918003" cy="3342997"/>
          </a:xfrm>
          <a:prstGeom prst="arc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Arc 130"/>
          <p:cNvSpPr/>
          <p:nvPr/>
        </p:nvSpPr>
        <p:spPr>
          <a:xfrm rot="569036">
            <a:off x="5042778" y="4732149"/>
            <a:ext cx="2918003" cy="3342997"/>
          </a:xfrm>
          <a:prstGeom prst="arc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2" name="Straight Connector 131"/>
          <p:cNvCxnSpPr/>
          <p:nvPr/>
        </p:nvCxnSpPr>
        <p:spPr>
          <a:xfrm flipV="1">
            <a:off x="6575612" y="4764273"/>
            <a:ext cx="204932" cy="9289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H="1" flipV="1">
            <a:off x="6780544" y="4520459"/>
            <a:ext cx="9453" cy="24290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6385251" y="4217608"/>
            <a:ext cx="772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0" y="2139404"/>
            <a:ext cx="12191999" cy="13234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 up...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talk LH/DMH-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PeF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Down Arrow 136"/>
          <p:cNvSpPr/>
          <p:nvPr/>
        </p:nvSpPr>
        <p:spPr>
          <a:xfrm rot="951421">
            <a:off x="7431455" y="3444221"/>
            <a:ext cx="572913" cy="217178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7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9" grpId="0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4" grpId="0" animBg="1"/>
      <p:bldP spid="125" grpId="0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30" grpId="0" animBg="1"/>
      <p:bldP spid="131" grpId="0" animBg="1"/>
      <p:bldP spid="135" grpId="0"/>
      <p:bldP spid="136" grpId="0" uiExpand="1" build="allAtOnce" animBg="1"/>
      <p:bldP spid="1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526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Example (#1)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32029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LH/DMH-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PeF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(Just Areas of the Hypothalamus)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01"/>
          <a:stretch/>
        </p:blipFill>
        <p:spPr>
          <a:xfrm>
            <a:off x="74644" y="1905069"/>
            <a:ext cx="8411418" cy="3822897"/>
          </a:xfrm>
          <a:prstGeom prst="rect">
            <a:avLst/>
          </a:prstGeom>
        </p:spPr>
      </p:pic>
      <p:sp>
        <p:nvSpPr>
          <p:cNvPr id="134" name="TextBox 133"/>
          <p:cNvSpPr txBox="1"/>
          <p:nvPr/>
        </p:nvSpPr>
        <p:spPr>
          <a:xfrm>
            <a:off x="8571359" y="1905069"/>
            <a:ext cx="8720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Regulates: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Motivated Behaviors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Wakefulness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Stress Responses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1735666" y="6020353"/>
            <a:ext cx="8720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121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 Orexin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Orx</a:t>
            </a:r>
            <a:r>
              <a:rPr lang="en-US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be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precise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0" y="2139404"/>
            <a:ext cx="12191999" cy="132343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 up again...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an orexin?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0" y="6598890"/>
            <a:ext cx="8378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Dustrude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al. 2018.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Frontiers in Neuroscience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881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build="allAtOnce"/>
      <p:bldP spid="136" grpId="0" build="allAtOnce"/>
      <p:bldP spid="137" grpId="0" uiExpand="1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392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Example (#1)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3389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Orexin (More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specifically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‘Orexins’)</a:t>
            </a:r>
          </a:p>
        </p:txBody>
      </p:sp>
      <p:sp>
        <p:nvSpPr>
          <p:cNvPr id="10" name="Oval 9"/>
          <p:cNvSpPr/>
          <p:nvPr/>
        </p:nvSpPr>
        <p:spPr>
          <a:xfrm>
            <a:off x="303994" y="1797817"/>
            <a:ext cx="3894667" cy="36914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91393" y="2100640"/>
            <a:ext cx="2319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LH-DMH/</a:t>
            </a:r>
            <a:r>
              <a:rPr lang="en-US" sz="2800" dirty="0" err="1"/>
              <a:t>PeF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1929593" y="2749595"/>
            <a:ext cx="643467" cy="30556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486665" y="2717712"/>
            <a:ext cx="1611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Prepro</a:t>
            </a:r>
            <a:r>
              <a:rPr lang="en-US" dirty="0"/>
              <a:t>-Orexin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249" y="2842179"/>
            <a:ext cx="809395" cy="809395"/>
          </a:xfrm>
          <a:prstGeom prst="rect">
            <a:avLst/>
          </a:prstGeom>
        </p:spPr>
      </p:pic>
      <p:sp>
        <p:nvSpPr>
          <p:cNvPr id="15" name="Flowchart: Extract 14"/>
          <p:cNvSpPr/>
          <p:nvPr/>
        </p:nvSpPr>
        <p:spPr>
          <a:xfrm>
            <a:off x="1210280" y="3336004"/>
            <a:ext cx="557016" cy="359229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Extract 15"/>
          <p:cNvSpPr/>
          <p:nvPr/>
        </p:nvSpPr>
        <p:spPr>
          <a:xfrm>
            <a:off x="2546037" y="3353708"/>
            <a:ext cx="361551" cy="359229"/>
          </a:xfrm>
          <a:prstGeom prst="flowChartExtra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716478" y="3353708"/>
            <a:ext cx="106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Orx</a:t>
            </a:r>
            <a:r>
              <a:rPr lang="en-US" baseline="-25000" dirty="0" err="1"/>
              <a:t>B</a:t>
            </a:r>
            <a:endParaRPr lang="en-US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299231" y="3408659"/>
            <a:ext cx="106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Orx</a:t>
            </a:r>
            <a:r>
              <a:rPr lang="en-US" baseline="-25000" dirty="0" err="1"/>
              <a:t>A</a:t>
            </a:r>
            <a:endParaRPr lang="en-US" baseline="-25000" dirty="0"/>
          </a:p>
        </p:txBody>
      </p:sp>
      <p:sp>
        <p:nvSpPr>
          <p:cNvPr id="19" name="Flowchart: Alternate Process 18"/>
          <p:cNvSpPr/>
          <p:nvPr/>
        </p:nvSpPr>
        <p:spPr>
          <a:xfrm>
            <a:off x="3953383" y="3180896"/>
            <a:ext cx="3365637" cy="109389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Manual Operation 19"/>
          <p:cNvSpPr/>
          <p:nvPr/>
        </p:nvSpPr>
        <p:spPr>
          <a:xfrm rot="5400000">
            <a:off x="6623766" y="3379222"/>
            <a:ext cx="1835286" cy="673340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767296" y="4274790"/>
            <a:ext cx="1140292" cy="951672"/>
            <a:chOff x="1860601" y="3631364"/>
            <a:chExt cx="1140292" cy="951672"/>
          </a:xfrm>
        </p:grpSpPr>
        <p:sp>
          <p:nvSpPr>
            <p:cNvPr id="22" name="Oval 21"/>
            <p:cNvSpPr/>
            <p:nvPr/>
          </p:nvSpPr>
          <p:spPr>
            <a:xfrm>
              <a:off x="1860601" y="3631364"/>
              <a:ext cx="1140292" cy="95167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owchart: Extract 22"/>
            <p:cNvSpPr/>
            <p:nvPr/>
          </p:nvSpPr>
          <p:spPr>
            <a:xfrm>
              <a:off x="2508590" y="3899643"/>
              <a:ext cx="361551" cy="359229"/>
            </a:xfrm>
            <a:prstGeom prst="flowChartExtra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lowchart: Extract 23"/>
            <p:cNvSpPr/>
            <p:nvPr/>
          </p:nvSpPr>
          <p:spPr>
            <a:xfrm>
              <a:off x="1913886" y="3792506"/>
              <a:ext cx="557016" cy="359229"/>
            </a:xfrm>
            <a:prstGeom prst="flowChartExtra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lowchart: Extract 24"/>
          <p:cNvSpPr/>
          <p:nvPr/>
        </p:nvSpPr>
        <p:spPr>
          <a:xfrm>
            <a:off x="8184039" y="2907571"/>
            <a:ext cx="361551" cy="359229"/>
          </a:xfrm>
          <a:prstGeom prst="flowChartExtra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Extract 25"/>
          <p:cNvSpPr/>
          <p:nvPr/>
        </p:nvSpPr>
        <p:spPr>
          <a:xfrm>
            <a:off x="8086306" y="3814166"/>
            <a:ext cx="557016" cy="359229"/>
          </a:xfrm>
          <a:prstGeom prst="flowChartExtra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965486" y="4232107"/>
            <a:ext cx="4426527" cy="3236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2D97328-54EB-4319-96C5-C54A80C34D3F}"/>
              </a:ext>
            </a:extLst>
          </p:cNvPr>
          <p:cNvSpPr/>
          <p:nvPr/>
        </p:nvSpPr>
        <p:spPr>
          <a:xfrm>
            <a:off x="10042863" y="836202"/>
            <a:ext cx="4426527" cy="3236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03329">
            <a:off x="9328547" y="1620893"/>
            <a:ext cx="1563573" cy="98216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485934" y="2053854"/>
            <a:ext cx="874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Orx</a:t>
            </a:r>
            <a:r>
              <a:rPr lang="en-US" sz="2400" b="1" baseline="-25000" dirty="0"/>
              <a:t>2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89804">
            <a:off x="9247721" y="4872039"/>
            <a:ext cx="1657453" cy="104113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432763" y="5429856"/>
            <a:ext cx="874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Orx</a:t>
            </a:r>
            <a:r>
              <a:rPr lang="en-US" sz="2400" b="1" baseline="-25000" dirty="0"/>
              <a:t>1</a:t>
            </a:r>
          </a:p>
        </p:txBody>
      </p:sp>
      <p:cxnSp>
        <p:nvCxnSpPr>
          <p:cNvPr id="33" name="Straight Arrow Connector 32"/>
          <p:cNvCxnSpPr>
            <a:cxnSpLocks/>
          </p:cNvCxnSpPr>
          <p:nvPr/>
        </p:nvCxnSpPr>
        <p:spPr>
          <a:xfrm flipV="1">
            <a:off x="8648220" y="2798249"/>
            <a:ext cx="1196273" cy="111399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8716436" y="4232107"/>
            <a:ext cx="1017431" cy="99435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8643322" y="2553975"/>
            <a:ext cx="888602" cy="4898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E712D47D-2AE4-49F4-9040-0691EC965A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1908">
            <a:off x="10199055" y="3936842"/>
            <a:ext cx="1657453" cy="10411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4381A227-F749-4A6A-BBD8-AE5FBF7148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65183">
            <a:off x="9407970" y="6181663"/>
            <a:ext cx="1657453" cy="104113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7887176-12BF-4AB4-BCAE-80A6B1074C0C}"/>
              </a:ext>
            </a:extLst>
          </p:cNvPr>
          <p:cNvSpPr txBox="1"/>
          <p:nvPr/>
        </p:nvSpPr>
        <p:spPr>
          <a:xfrm>
            <a:off x="6717951" y="5645167"/>
            <a:ext cx="2842982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Orx</a:t>
            </a:r>
            <a:r>
              <a:rPr lang="en-US" sz="4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Orx</a:t>
            </a:r>
            <a:r>
              <a:rPr lang="en-US" sz="4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endParaRPr lang="en-US" sz="40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0CAA1DA-50C0-462A-8FF3-0E685008FF6C}"/>
              </a:ext>
            </a:extLst>
          </p:cNvPr>
          <p:cNvGrpSpPr/>
          <p:nvPr/>
        </p:nvGrpSpPr>
        <p:grpSpPr>
          <a:xfrm>
            <a:off x="6742781" y="3221723"/>
            <a:ext cx="1140292" cy="951672"/>
            <a:chOff x="1860601" y="3631364"/>
            <a:chExt cx="1140292" cy="95167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69D1C935-2931-49CE-A48D-B7C48573FF76}"/>
                </a:ext>
              </a:extLst>
            </p:cNvPr>
            <p:cNvSpPr/>
            <p:nvPr/>
          </p:nvSpPr>
          <p:spPr>
            <a:xfrm>
              <a:off x="1860601" y="3631364"/>
              <a:ext cx="1140292" cy="95167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lowchart: Extract 40">
              <a:extLst>
                <a:ext uri="{FF2B5EF4-FFF2-40B4-BE49-F238E27FC236}">
                  <a16:creationId xmlns:a16="http://schemas.microsoft.com/office/drawing/2014/main" xmlns="" id="{288379BE-D73F-4E87-AE58-DC29C36C19F4}"/>
                </a:ext>
              </a:extLst>
            </p:cNvPr>
            <p:cNvSpPr/>
            <p:nvPr/>
          </p:nvSpPr>
          <p:spPr>
            <a:xfrm>
              <a:off x="2508590" y="3899643"/>
              <a:ext cx="361551" cy="359229"/>
            </a:xfrm>
            <a:prstGeom prst="flowChartExtra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lowchart: Extract 41">
              <a:extLst>
                <a:ext uri="{FF2B5EF4-FFF2-40B4-BE49-F238E27FC236}">
                  <a16:creationId xmlns:a16="http://schemas.microsoft.com/office/drawing/2014/main" xmlns="" id="{1B27C7F5-7358-4334-BE08-F47CC755E94B}"/>
                </a:ext>
              </a:extLst>
            </p:cNvPr>
            <p:cNvSpPr/>
            <p:nvPr/>
          </p:nvSpPr>
          <p:spPr>
            <a:xfrm>
              <a:off x="1913886" y="3792506"/>
              <a:ext cx="557016" cy="359229"/>
            </a:xfrm>
            <a:prstGeom prst="flowChartExtra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Freeform: Shape 49">
            <a:extLst>
              <a:ext uri="{FF2B5EF4-FFF2-40B4-BE49-F238E27FC236}">
                <a16:creationId xmlns:a16="http://schemas.microsoft.com/office/drawing/2014/main" xmlns="" id="{F94B9975-D44D-463C-B0B0-AAB1C22010AF}"/>
              </a:ext>
            </a:extLst>
          </p:cNvPr>
          <p:cNvSpPr/>
          <p:nvPr/>
        </p:nvSpPr>
        <p:spPr>
          <a:xfrm>
            <a:off x="2902143" y="3686160"/>
            <a:ext cx="3584028" cy="730480"/>
          </a:xfrm>
          <a:custGeom>
            <a:avLst/>
            <a:gdLst>
              <a:gd name="connsiteX0" fmla="*/ 0 w 3584028"/>
              <a:gd name="connsiteY0" fmla="*/ 730480 h 730480"/>
              <a:gd name="connsiteX1" fmla="*/ 956442 w 3584028"/>
              <a:gd name="connsiteY1" fmla="*/ 89349 h 730480"/>
              <a:gd name="connsiteX2" fmla="*/ 3584028 w 3584028"/>
              <a:gd name="connsiteY2" fmla="*/ 5266 h 730480"/>
              <a:gd name="connsiteX3" fmla="*/ 3584028 w 3584028"/>
              <a:gd name="connsiteY3" fmla="*/ 5266 h 7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4028" h="730480">
                <a:moveTo>
                  <a:pt x="0" y="730480"/>
                </a:moveTo>
                <a:cubicBezTo>
                  <a:pt x="179552" y="470349"/>
                  <a:pt x="359104" y="210218"/>
                  <a:pt x="956442" y="89349"/>
                </a:cubicBezTo>
                <a:cubicBezTo>
                  <a:pt x="1553780" y="-31520"/>
                  <a:pt x="3584028" y="5266"/>
                  <a:pt x="3584028" y="5266"/>
                </a:cubicBezTo>
                <a:lnTo>
                  <a:pt x="3584028" y="5266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xmlns="" id="{30C5B959-C314-4125-BEAE-71CACA8F5EA5}"/>
              </a:ext>
            </a:extLst>
          </p:cNvPr>
          <p:cNvSpPr/>
          <p:nvPr/>
        </p:nvSpPr>
        <p:spPr>
          <a:xfrm rot="5400000">
            <a:off x="6412196" y="3558316"/>
            <a:ext cx="283779" cy="250066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6" descr="Image result for orexin brain">
            <a:extLst>
              <a:ext uri="{FF2B5EF4-FFF2-40B4-BE49-F238E27FC236}">
                <a16:creationId xmlns:a16="http://schemas.microsoft.com/office/drawing/2014/main" xmlns="" id="{6C75997E-67BB-4A3A-8BBE-F9220A2A8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4382" y="1923730"/>
            <a:ext cx="5913976" cy="4516130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0" y="6598890"/>
            <a:ext cx="8378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Gotter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AL, et al. 2012.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Pharmacological reviews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389-420.</a:t>
            </a:r>
          </a:p>
        </p:txBody>
      </p:sp>
      <p:sp>
        <p:nvSpPr>
          <p:cNvPr id="55" name="Rectangle 54"/>
          <p:cNvSpPr/>
          <p:nvPr/>
        </p:nvSpPr>
        <p:spPr>
          <a:xfrm>
            <a:off x="-50339" y="5891521"/>
            <a:ext cx="269268" cy="321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" name="Picture 16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9" r="414"/>
          <a:stretch/>
        </p:blipFill>
        <p:spPr>
          <a:xfrm>
            <a:off x="356607" y="1908185"/>
            <a:ext cx="4707024" cy="4304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54"/>
          <a:stretch/>
        </p:blipFill>
        <p:spPr>
          <a:xfrm>
            <a:off x="5497622" y="1965655"/>
            <a:ext cx="6199703" cy="4189839"/>
          </a:xfrm>
          <a:prstGeom prst="rect">
            <a:avLst/>
          </a:prstGeom>
        </p:spPr>
      </p:pic>
      <p:sp>
        <p:nvSpPr>
          <p:cNvPr id="164" name="TextBox 163"/>
          <p:cNvSpPr txBox="1"/>
          <p:nvPr/>
        </p:nvSpPr>
        <p:spPr>
          <a:xfrm>
            <a:off x="-91364" y="6598890"/>
            <a:ext cx="8378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Dustrude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al. 2018.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Frontiers in Neuroscience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979134" y="2012281"/>
            <a:ext cx="1969048" cy="2250842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/>
          <p:cNvSpPr/>
          <p:nvPr/>
        </p:nvSpPr>
        <p:spPr>
          <a:xfrm>
            <a:off x="10925060" y="2319812"/>
            <a:ext cx="719502" cy="3835682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TextBox 165"/>
          <p:cNvSpPr txBox="1"/>
          <p:nvPr/>
        </p:nvSpPr>
        <p:spPr>
          <a:xfrm>
            <a:off x="0" y="2139404"/>
            <a:ext cx="12191999" cy="707886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exactly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orexins working in the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B6C0BBEC-A10D-4643-BEC5-5B83E63D75F5}"/>
              </a:ext>
            </a:extLst>
          </p:cNvPr>
          <p:cNvCxnSpPr>
            <a:cxnSpLocks/>
          </p:cNvCxnSpPr>
          <p:nvPr/>
        </p:nvCxnSpPr>
        <p:spPr>
          <a:xfrm>
            <a:off x="8681430" y="3347673"/>
            <a:ext cx="1263701" cy="1491515"/>
          </a:xfrm>
          <a:prstGeom prst="straightConnector1">
            <a:avLst/>
          </a:prstGeom>
          <a:ln w="57150">
            <a:solidFill>
              <a:schemeClr val="tx1">
                <a:alpha val="32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4426172-A3C0-4A6F-9700-8B35E69B40B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45207" r="7023" b="94"/>
          <a:stretch/>
        </p:blipFill>
        <p:spPr>
          <a:xfrm>
            <a:off x="707573" y="1923730"/>
            <a:ext cx="10879617" cy="432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7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5" grpId="0" animBg="1"/>
      <p:bldP spid="16" grpId="0" animBg="1"/>
      <p:bldP spid="17" grpId="0"/>
      <p:bldP spid="18" grpId="0"/>
      <p:bldP spid="19" grpId="0" animBg="1"/>
      <p:bldP spid="20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/>
      <p:bldP spid="30" grpId="1"/>
      <p:bldP spid="32" grpId="0"/>
      <p:bldP spid="32" grpId="1"/>
      <p:bldP spid="38" grpId="0"/>
      <p:bldP spid="38" grpId="1"/>
      <p:bldP spid="43" grpId="0" animBg="1"/>
      <p:bldP spid="44" grpId="0" animBg="1"/>
      <p:bldP spid="46" grpId="0"/>
      <p:bldP spid="46" grpId="1"/>
      <p:bldP spid="164" grpId="0"/>
      <p:bldP spid="4" grpId="0" animBg="1"/>
      <p:bldP spid="165" grpId="0" animBg="1"/>
      <p:bldP spid="166" grpId="0" uiExpand="1" build="allAtOnce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4107</TotalTime>
  <Words>1809</Words>
  <Application>Microsoft Office PowerPoint</Application>
  <PresentationFormat>Widescreen</PresentationFormat>
  <Paragraphs>532</Paragraphs>
  <Slides>44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Arial Black</vt:lpstr>
      <vt:lpstr>Calibri</vt:lpstr>
      <vt:lpstr>Calibri Light</vt:lpstr>
      <vt:lpstr>Times New Roman</vt:lpstr>
      <vt:lpstr>Office Theme</vt:lpstr>
      <vt:lpstr>Precise is Nice:</vt:lpstr>
      <vt:lpstr>The Problem</vt:lpstr>
      <vt:lpstr>The Problem</vt:lpstr>
      <vt:lpstr>The Example (#1)</vt:lpstr>
      <vt:lpstr>The Example (#1)</vt:lpstr>
      <vt:lpstr>The Example (#1)</vt:lpstr>
      <vt:lpstr>The Example (#1)</vt:lpstr>
      <vt:lpstr>The Example (#1)</vt:lpstr>
      <vt:lpstr>The Example (#1)</vt:lpstr>
      <vt:lpstr>The Example (#1)</vt:lpstr>
      <vt:lpstr>The Example (#1)</vt:lpstr>
      <vt:lpstr>The Example (#1)</vt:lpstr>
      <vt:lpstr>The Example (#1)</vt:lpstr>
      <vt:lpstr>The Example (#1)</vt:lpstr>
      <vt:lpstr>The Example (#1)</vt:lpstr>
      <vt:lpstr>The Example (#1)</vt:lpstr>
      <vt:lpstr>The Solution?</vt:lpstr>
      <vt:lpstr>The Solution?</vt:lpstr>
      <vt:lpstr>The Solution?</vt:lpstr>
      <vt:lpstr>The Solution?</vt:lpstr>
      <vt:lpstr>The Solution?</vt:lpstr>
      <vt:lpstr>The Example (#2)</vt:lpstr>
      <vt:lpstr>The Example (#2)</vt:lpstr>
      <vt:lpstr>The Example (#2)</vt:lpstr>
      <vt:lpstr>The Example (#2)</vt:lpstr>
      <vt:lpstr>The Example (#2)</vt:lpstr>
      <vt:lpstr>The Example (#2)</vt:lpstr>
      <vt:lpstr>The Example (#2)</vt:lpstr>
      <vt:lpstr>The Example (#2)</vt:lpstr>
      <vt:lpstr>The Example (#2)</vt:lpstr>
      <vt:lpstr>The Example (#2)</vt:lpstr>
      <vt:lpstr>The Example (#2)</vt:lpstr>
      <vt:lpstr>The Recap</vt:lpstr>
      <vt:lpstr>The Hypothetical</vt:lpstr>
      <vt:lpstr>The Hypothetical</vt:lpstr>
      <vt:lpstr>The Hypothetical</vt:lpstr>
      <vt:lpstr>The Hypothetical</vt:lpstr>
      <vt:lpstr>The Hypothetical</vt:lpstr>
      <vt:lpstr>The Hypothetical</vt:lpstr>
      <vt:lpstr>The Hypothetical</vt:lpstr>
      <vt:lpstr>The Hypothetical</vt:lpstr>
      <vt:lpstr>The Hypothetical</vt:lpstr>
      <vt:lpstr>The Hypothetical</vt:lpstr>
      <vt:lpstr>The Take Home Message(s)</vt:lpstr>
    </vt:vector>
  </TitlesOfParts>
  <Company>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Yaeger, Jazmine DakotaWard</dc:creator>
  <cp:lastModifiedBy>Yaeger, Jazmine DakotaWard</cp:lastModifiedBy>
  <cp:revision>157</cp:revision>
  <dcterms:created xsi:type="dcterms:W3CDTF">2019-09-15T18:09:25Z</dcterms:created>
  <dcterms:modified xsi:type="dcterms:W3CDTF">2019-09-20T16:56:11Z</dcterms:modified>
</cp:coreProperties>
</file>